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6" r:id="rId3"/>
    <p:sldId id="278" r:id="rId4"/>
    <p:sldId id="260" r:id="rId5"/>
    <p:sldId id="270" r:id="rId6"/>
    <p:sldId id="281" r:id="rId7"/>
    <p:sldId id="282" r:id="rId8"/>
    <p:sldId id="283" r:id="rId9"/>
    <p:sldId id="279" r:id="rId10"/>
    <p:sldId id="280" r:id="rId11"/>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p:cViewPr varScale="1">
        <p:scale>
          <a:sx n="85" d="100"/>
          <a:sy n="85" d="100"/>
        </p:scale>
        <p:origin x="518" y="72"/>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130426"/>
            <a:ext cx="103632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489CB5E2-2882-4A3D-8101-620E87623ED6}" type="datetimeFigureOut">
              <a:rPr lang="nl-NL" smtClean="0"/>
              <a:pPr/>
              <a:t>5-8-2019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41F997B-158B-4C43-9C69-8968BAF77D61}" type="slidenum">
              <a:rPr lang="nl-NL" smtClean="0"/>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489CB5E2-2882-4A3D-8101-620E87623ED6}" type="datetimeFigureOut">
              <a:rPr lang="nl-NL" smtClean="0"/>
              <a:pPr/>
              <a:t>5-8-2019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41F997B-158B-4C43-9C69-8968BAF77D61}" type="slidenum">
              <a:rPr lang="nl-NL" smtClean="0"/>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839200" y="274639"/>
            <a:ext cx="27432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609600" y="274639"/>
            <a:ext cx="80264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489CB5E2-2882-4A3D-8101-620E87623ED6}" type="datetimeFigureOut">
              <a:rPr lang="nl-NL" smtClean="0"/>
              <a:pPr/>
              <a:t>5-8-2019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41F997B-158B-4C43-9C69-8968BAF77D61}" type="slidenum">
              <a:rPr lang="nl-NL" smtClean="0"/>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489CB5E2-2882-4A3D-8101-620E87623ED6}" type="datetimeFigureOut">
              <a:rPr lang="nl-NL" smtClean="0"/>
              <a:pPr/>
              <a:t>5-8-2019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41F997B-158B-4C43-9C69-8968BAF77D61}" type="slidenum">
              <a:rPr lang="nl-NL" smtClean="0"/>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489CB5E2-2882-4A3D-8101-620E87623ED6}" type="datetimeFigureOut">
              <a:rPr lang="nl-NL" smtClean="0"/>
              <a:pPr/>
              <a:t>5-8-2019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41F997B-158B-4C43-9C69-8968BAF77D61}" type="slidenum">
              <a:rPr lang="nl-NL" smtClean="0"/>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489CB5E2-2882-4A3D-8101-620E87623ED6}" type="datetimeFigureOut">
              <a:rPr lang="nl-NL" smtClean="0"/>
              <a:pPr/>
              <a:t>5-8-2019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41F997B-158B-4C43-9C69-8968BAF77D61}" type="slidenum">
              <a:rPr lang="nl-NL" smtClean="0"/>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489CB5E2-2882-4A3D-8101-620E87623ED6}" type="datetimeFigureOut">
              <a:rPr lang="nl-NL" smtClean="0"/>
              <a:pPr/>
              <a:t>5-8-2019</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541F997B-158B-4C43-9C69-8968BAF77D61}" type="slidenum">
              <a:rPr lang="nl-NL" smtClean="0"/>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489CB5E2-2882-4A3D-8101-620E87623ED6}" type="datetimeFigureOut">
              <a:rPr lang="nl-NL" smtClean="0"/>
              <a:pPr/>
              <a:t>5-8-2019</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541F997B-158B-4C43-9C69-8968BAF77D61}" type="slidenum">
              <a:rPr lang="nl-NL" smtClean="0"/>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489CB5E2-2882-4A3D-8101-620E87623ED6}" type="datetimeFigureOut">
              <a:rPr lang="nl-NL" smtClean="0"/>
              <a:pPr/>
              <a:t>5-8-2019</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541F997B-158B-4C43-9C69-8968BAF77D61}" type="slidenum">
              <a:rPr lang="nl-NL" smtClean="0"/>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489CB5E2-2882-4A3D-8101-620E87623ED6}" type="datetimeFigureOut">
              <a:rPr lang="nl-NL" smtClean="0"/>
              <a:pPr/>
              <a:t>5-8-2019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41F997B-158B-4C43-9C69-8968BAF77D61}" type="slidenum">
              <a:rPr lang="nl-NL" smtClean="0"/>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489CB5E2-2882-4A3D-8101-620E87623ED6}" type="datetimeFigureOut">
              <a:rPr lang="nl-NL" smtClean="0"/>
              <a:pPr/>
              <a:t>5-8-2019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41F997B-158B-4C43-9C69-8968BAF77D61}" type="slidenum">
              <a:rPr lang="nl-NL" smtClean="0"/>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30000">
              <a:schemeClr val="tx2"/>
            </a:gs>
            <a:gs pos="31000">
              <a:srgbClr val="85C2FF"/>
            </a:gs>
            <a:gs pos="70000">
              <a:srgbClr val="C4D6EB"/>
            </a:gs>
            <a:gs pos="100000">
              <a:srgbClr val="FFEBFA"/>
            </a:gs>
          </a:gsLst>
          <a:lin ang="0" scaled="1"/>
          <a:tileRect/>
        </a:gradFill>
        <a:effectLst/>
      </p:bgPr>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9CB5E2-2882-4A3D-8101-620E87623ED6}" type="datetimeFigureOut">
              <a:rPr lang="nl-NL" smtClean="0"/>
              <a:pPr/>
              <a:t>5-8-2019</a:t>
            </a:fld>
            <a:endParaRPr lang="nl-NL"/>
          </a:p>
        </p:txBody>
      </p:sp>
      <p:sp>
        <p:nvSpPr>
          <p:cNvPr id="5" name="Tijdelijke aanduiding voor voettekst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1F997B-158B-4C43-9C69-8968BAF77D61}" type="slidenum">
              <a:rPr lang="nl-NL" smtClean="0"/>
              <a:pPr/>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youtube.com/watch?v=v0U6ZiCTpXw"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youtube.com/watch?v=4h6RxKGDe6w"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3647728" y="188641"/>
            <a:ext cx="8544272" cy="1470025"/>
          </a:xfrm>
        </p:spPr>
        <p:txBody>
          <a:bodyPr/>
          <a:lstStyle/>
          <a:p>
            <a:r>
              <a:rPr lang="nl-NL" dirty="0"/>
              <a:t>Conservatisme en Liberalisme</a:t>
            </a:r>
            <a:endParaRPr lang="nl-NL" dirty="0">
              <a:solidFill>
                <a:schemeClr val="accent3">
                  <a:lumMod val="50000"/>
                </a:schemeClr>
              </a:solidFill>
            </a:endParaRPr>
          </a:p>
        </p:txBody>
      </p:sp>
      <p:pic>
        <p:nvPicPr>
          <p:cNvPr id="8194" name="Picture 2" descr="https://www.loesje.nl/wp-content/uploads/2013/11/schrijf-0503_18.jpg"/>
          <p:cNvPicPr>
            <a:picLocks noChangeAspect="1" noChangeArrowheads="1"/>
          </p:cNvPicPr>
          <p:nvPr/>
        </p:nvPicPr>
        <p:blipFill>
          <a:blip r:embed="rId2" cstate="print"/>
          <a:srcRect/>
          <a:stretch>
            <a:fillRect/>
          </a:stretch>
        </p:blipFill>
        <p:spPr bwMode="auto">
          <a:xfrm>
            <a:off x="5951984" y="1412776"/>
            <a:ext cx="3604824" cy="5099323"/>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chemeClr val="accent3">
                    <a:lumMod val="75000"/>
                  </a:schemeClr>
                </a:solidFill>
              </a:rPr>
              <a:t>Afsluiting</a:t>
            </a:r>
            <a:endParaRPr lang="nl-NL" dirty="0">
              <a:solidFill>
                <a:schemeClr val="accent3">
                  <a:lumMod val="75000"/>
                </a:schemeClr>
              </a:solidFill>
            </a:endParaRPr>
          </a:p>
        </p:txBody>
      </p:sp>
      <p:sp>
        <p:nvSpPr>
          <p:cNvPr id="5" name="Tijdelijke aanduiding voor inhoud 2"/>
          <p:cNvSpPr txBox="1">
            <a:spLocks/>
          </p:cNvSpPr>
          <p:nvPr/>
        </p:nvSpPr>
        <p:spPr>
          <a:xfrm>
            <a:off x="292577" y="2060848"/>
            <a:ext cx="2880320" cy="4525963"/>
          </a:xfrm>
          <a:prstGeom prst="rect">
            <a:avLst/>
          </a:prstGeom>
        </p:spPr>
        <p:txBody>
          <a:bodyPr vert="horz" lIns="91440" tIns="45720" rIns="91440" bIns="45720" rtlCol="0">
            <a:normAutofit/>
          </a:bodyPr>
          <a:lstStyle/>
          <a:p>
            <a:pPr marL="342900" indent="-342900">
              <a:spcBef>
                <a:spcPct val="20000"/>
              </a:spcBef>
              <a:buFont typeface="Arial" pitchFamily="34" charset="0"/>
              <a:buChar char="•"/>
              <a:defRPr/>
            </a:pPr>
            <a:r>
              <a:rPr lang="nl-NL" dirty="0" smtClean="0">
                <a:solidFill>
                  <a:schemeClr val="bg1"/>
                </a:solidFill>
              </a:rPr>
              <a:t>Welkom</a:t>
            </a:r>
          </a:p>
          <a:p>
            <a:pPr marL="342900" indent="-342900">
              <a:spcBef>
                <a:spcPct val="20000"/>
              </a:spcBef>
              <a:buFont typeface="Arial" pitchFamily="34" charset="0"/>
              <a:buChar char="•"/>
              <a:defRPr/>
            </a:pPr>
            <a:r>
              <a:rPr lang="nl-NL" dirty="0" smtClean="0">
                <a:solidFill>
                  <a:schemeClr val="bg1"/>
                </a:solidFill>
              </a:rPr>
              <a:t>Lesdoelen</a:t>
            </a:r>
          </a:p>
          <a:p>
            <a:pPr marL="342900" indent="-342900">
              <a:spcBef>
                <a:spcPct val="20000"/>
              </a:spcBef>
              <a:buFont typeface="Arial" pitchFamily="34" charset="0"/>
              <a:buChar char="•"/>
              <a:defRPr/>
            </a:pPr>
            <a:r>
              <a:rPr lang="nl-NL" dirty="0" smtClean="0">
                <a:solidFill>
                  <a:schemeClr val="bg1"/>
                </a:solidFill>
              </a:rPr>
              <a:t>Vorige les</a:t>
            </a:r>
            <a:endParaRPr lang="nl-NL" dirty="0">
              <a:solidFill>
                <a:schemeClr val="bg1"/>
              </a:solidFill>
            </a:endParaRPr>
          </a:p>
          <a:p>
            <a:pPr marL="342900" indent="-342900">
              <a:spcBef>
                <a:spcPct val="20000"/>
              </a:spcBef>
              <a:buFont typeface="Arial" pitchFamily="34" charset="0"/>
              <a:buChar char="•"/>
              <a:defRPr/>
            </a:pPr>
            <a:r>
              <a:rPr lang="nl-NL" dirty="0" smtClean="0">
                <a:solidFill>
                  <a:schemeClr val="bg1"/>
                </a:solidFill>
              </a:rPr>
              <a:t>Franse Revolutie</a:t>
            </a:r>
            <a:endParaRPr lang="nl-NL" dirty="0">
              <a:solidFill>
                <a:schemeClr val="bg1"/>
              </a:solidFill>
            </a:endParaRPr>
          </a:p>
          <a:p>
            <a:pPr marL="342900" indent="-342900">
              <a:spcBef>
                <a:spcPct val="20000"/>
              </a:spcBef>
              <a:buFont typeface="Arial" pitchFamily="34" charset="0"/>
              <a:buChar char="•"/>
              <a:defRPr/>
            </a:pPr>
            <a:r>
              <a:rPr lang="nl-NL" dirty="0" smtClean="0">
                <a:solidFill>
                  <a:schemeClr val="bg1"/>
                </a:solidFill>
              </a:rPr>
              <a:t>Conservatisme en Liberalisme</a:t>
            </a:r>
            <a:endParaRPr lang="nl-NL" dirty="0">
              <a:solidFill>
                <a:schemeClr val="bg1"/>
              </a:solidFill>
            </a:endParaRPr>
          </a:p>
          <a:p>
            <a:pPr marL="342900" indent="-342900">
              <a:spcBef>
                <a:spcPct val="20000"/>
              </a:spcBef>
              <a:buFont typeface="Arial" pitchFamily="34" charset="0"/>
              <a:buChar char="•"/>
              <a:defRPr/>
            </a:pPr>
            <a:r>
              <a:rPr lang="nl-NL" dirty="0" smtClean="0">
                <a:solidFill>
                  <a:schemeClr val="bg1"/>
                </a:solidFill>
              </a:rPr>
              <a:t>Herhaling</a:t>
            </a:r>
            <a:endParaRPr lang="nl-NL" dirty="0">
              <a:solidFill>
                <a:schemeClr val="bg1"/>
              </a:solidFill>
            </a:endParaRPr>
          </a:p>
          <a:p>
            <a:pPr marL="342900" indent="-342900">
              <a:spcBef>
                <a:spcPct val="20000"/>
              </a:spcBef>
              <a:buFont typeface="Arial" pitchFamily="34" charset="0"/>
              <a:buChar char="•"/>
              <a:defRPr/>
            </a:pPr>
            <a:r>
              <a:rPr lang="nl-NL" b="1" i="1" dirty="0" smtClean="0">
                <a:solidFill>
                  <a:schemeClr val="bg1"/>
                </a:solidFill>
              </a:rPr>
              <a:t>Afsluiting</a:t>
            </a:r>
            <a:endParaRPr lang="nl-NL" b="1" i="1" dirty="0">
              <a:solidFill>
                <a:schemeClr val="bg1"/>
              </a:solidFill>
            </a:endParaRPr>
          </a:p>
        </p:txBody>
      </p:sp>
      <p:sp>
        <p:nvSpPr>
          <p:cNvPr id="6" name="Tijdelijke aanduiding voor inhoud 2"/>
          <p:cNvSpPr>
            <a:spLocks noGrp="1"/>
          </p:cNvSpPr>
          <p:nvPr>
            <p:ph idx="1"/>
          </p:nvPr>
        </p:nvSpPr>
        <p:spPr>
          <a:xfrm>
            <a:off x="3863752" y="1556792"/>
            <a:ext cx="8208912" cy="4569373"/>
          </a:xfrm>
        </p:spPr>
        <p:txBody>
          <a:bodyPr>
            <a:normAutofit fontScale="62500" lnSpcReduction="20000"/>
          </a:bodyPr>
          <a:lstStyle/>
          <a:p>
            <a:pPr>
              <a:buNone/>
            </a:pPr>
            <a:r>
              <a:rPr lang="nl-NL" b="1" dirty="0" smtClean="0">
                <a:solidFill>
                  <a:schemeClr val="accent3">
                    <a:lumMod val="50000"/>
                  </a:schemeClr>
                </a:solidFill>
              </a:rPr>
              <a:t>Volgende les:</a:t>
            </a:r>
          </a:p>
          <a:p>
            <a:pPr>
              <a:buNone/>
            </a:pPr>
            <a:r>
              <a:rPr lang="nl-NL" dirty="0" smtClean="0">
                <a:solidFill>
                  <a:schemeClr val="accent3">
                    <a:lumMod val="50000"/>
                  </a:schemeClr>
                </a:solidFill>
              </a:rPr>
              <a:t>Emancipatie</a:t>
            </a:r>
          </a:p>
          <a:p>
            <a:pPr>
              <a:buNone/>
            </a:pPr>
            <a:endParaRPr lang="nl-NL" dirty="0" smtClean="0">
              <a:solidFill>
                <a:schemeClr val="accent3">
                  <a:lumMod val="50000"/>
                </a:schemeClr>
              </a:solidFill>
            </a:endParaRPr>
          </a:p>
          <a:p>
            <a:pPr>
              <a:buNone/>
            </a:pPr>
            <a:r>
              <a:rPr lang="nl-NL" b="1" dirty="0" smtClean="0">
                <a:solidFill>
                  <a:schemeClr val="accent3">
                    <a:lumMod val="50000"/>
                  </a:schemeClr>
                </a:solidFill>
              </a:rPr>
              <a:t>Vraag van vandaag: (3p)</a:t>
            </a:r>
          </a:p>
          <a:p>
            <a:pPr>
              <a:buNone/>
            </a:pPr>
            <a:r>
              <a:rPr lang="nl-NL" dirty="0" smtClean="0">
                <a:solidFill>
                  <a:schemeClr val="accent3">
                    <a:lumMod val="50000"/>
                  </a:schemeClr>
                </a:solidFill>
              </a:rPr>
              <a:t>Leg uit wat de opkomst van het conservatisme in Europa te maken heeft met de Franse Revolutie.</a:t>
            </a:r>
          </a:p>
          <a:p>
            <a:pPr>
              <a:buNone/>
            </a:pPr>
            <a:r>
              <a:rPr lang="nl-NL" b="1" dirty="0" smtClean="0">
                <a:solidFill>
                  <a:schemeClr val="accent3">
                    <a:lumMod val="50000"/>
                  </a:schemeClr>
                </a:solidFill>
              </a:rPr>
              <a:t>Antwoord: </a:t>
            </a:r>
          </a:p>
          <a:p>
            <a:pPr marL="0" indent="0">
              <a:buNone/>
            </a:pPr>
            <a:r>
              <a:rPr lang="nl-NL" b="1" dirty="0" smtClean="0">
                <a:solidFill>
                  <a:schemeClr val="accent3">
                    <a:lumMod val="50000"/>
                  </a:schemeClr>
                </a:solidFill>
              </a:rPr>
              <a:t>(3 punten, 1 uitleg conservatisme, 1 uitleg Franse Revolutie, 1 koppeling met Europa)</a:t>
            </a:r>
          </a:p>
          <a:p>
            <a:pPr marL="0" indent="0">
              <a:buNone/>
            </a:pPr>
            <a:r>
              <a:rPr lang="nl-NL" dirty="0" smtClean="0">
                <a:solidFill>
                  <a:schemeClr val="accent3">
                    <a:lumMod val="50000"/>
                  </a:schemeClr>
                </a:solidFill>
              </a:rPr>
              <a:t>De Franse Revolutie was bloederig geweest en betekende een sterke breuk met het verleden. Vorsten waren afgezet en de adel had geen privileges meer. (1p) Dankzij Napoleon was dit uitgebreid naar Europa.(1p) Toen hij verslagen was wilde de vorsten dit terug draaien. Zij vonden dat een volk zichzelf niet kon besturen omdat het dan chaos en terreur werd zoals tijdens de Franse Revolutie. Dit heet conservatisme.(1p)</a:t>
            </a:r>
          </a:p>
        </p:txBody>
      </p:sp>
    </p:spTree>
    <p:extLst>
      <p:ext uri="{BB962C8B-B14F-4D97-AF65-F5344CB8AC3E}">
        <p14:creationId xmlns:p14="http://schemas.microsoft.com/office/powerpoint/2010/main" val="3519282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dow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wipe(dow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animEffect transition="in" filter="wipe(down)">
                                      <p:cBhvr>
                                        <p:cTn id="17" dur="500"/>
                                        <p:tgtEl>
                                          <p:spTgt spid="6">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6">
                                            <p:txEl>
                                              <p:pRg st="4" end="4"/>
                                            </p:txEl>
                                          </p:spTgt>
                                        </p:tgtEl>
                                        <p:attrNameLst>
                                          <p:attrName>style.visibility</p:attrName>
                                        </p:attrNameLst>
                                      </p:cBhvr>
                                      <p:to>
                                        <p:strVal val="visible"/>
                                      </p:to>
                                    </p:set>
                                    <p:animEffect transition="in" filter="wipe(down)">
                                      <p:cBhvr>
                                        <p:cTn id="22" dur="500"/>
                                        <p:tgtEl>
                                          <p:spTgt spid="6">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animEffect transition="in" filter="wipe(down)">
                                      <p:cBhvr>
                                        <p:cTn id="27" dur="500"/>
                                        <p:tgtEl>
                                          <p:spTgt spid="6">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6">
                                            <p:txEl>
                                              <p:pRg st="6" end="6"/>
                                            </p:txEl>
                                          </p:spTgt>
                                        </p:tgtEl>
                                        <p:attrNameLst>
                                          <p:attrName>style.visibility</p:attrName>
                                        </p:attrNameLst>
                                      </p:cBhvr>
                                      <p:to>
                                        <p:strVal val="visible"/>
                                      </p:to>
                                    </p:set>
                                    <p:animEffect transition="in" filter="wipe(down)">
                                      <p:cBhvr>
                                        <p:cTn id="32" dur="500"/>
                                        <p:tgtEl>
                                          <p:spTgt spid="6">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6">
                                            <p:txEl>
                                              <p:pRg st="7" end="7"/>
                                            </p:txEl>
                                          </p:spTgt>
                                        </p:tgtEl>
                                        <p:attrNameLst>
                                          <p:attrName>style.visibility</p:attrName>
                                        </p:attrNameLst>
                                      </p:cBhvr>
                                      <p:to>
                                        <p:strVal val="visible"/>
                                      </p:to>
                                    </p:set>
                                    <p:animEffect transition="in" filter="wipe(down)">
                                      <p:cBhvr>
                                        <p:cTn id="37" dur="500"/>
                                        <p:tgtEl>
                                          <p:spTgt spid="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smtClean="0">
                <a:solidFill>
                  <a:schemeClr val="accent3">
                    <a:lumMod val="50000"/>
                  </a:schemeClr>
                </a:solidFill>
              </a:rPr>
              <a:t>Lesdoelen</a:t>
            </a:r>
            <a:endParaRPr lang="nl-NL" b="1" dirty="0">
              <a:solidFill>
                <a:schemeClr val="accent3">
                  <a:lumMod val="50000"/>
                </a:schemeClr>
              </a:solidFill>
            </a:endParaRPr>
          </a:p>
        </p:txBody>
      </p:sp>
      <p:sp>
        <p:nvSpPr>
          <p:cNvPr id="3" name="Tijdelijke aanduiding voor inhoud 2"/>
          <p:cNvSpPr>
            <a:spLocks noGrp="1"/>
          </p:cNvSpPr>
          <p:nvPr>
            <p:ph idx="1"/>
          </p:nvPr>
        </p:nvSpPr>
        <p:spPr>
          <a:xfrm>
            <a:off x="3863752" y="1556792"/>
            <a:ext cx="8208912" cy="4569373"/>
          </a:xfrm>
        </p:spPr>
        <p:txBody>
          <a:bodyPr>
            <a:normAutofit fontScale="70000" lnSpcReduction="20000"/>
          </a:bodyPr>
          <a:lstStyle/>
          <a:p>
            <a:pPr>
              <a:buNone/>
            </a:pPr>
            <a:r>
              <a:rPr lang="nl-NL" b="1" dirty="0" smtClean="0">
                <a:solidFill>
                  <a:schemeClr val="accent3">
                    <a:lumMod val="50000"/>
                  </a:schemeClr>
                </a:solidFill>
              </a:rPr>
              <a:t>Aan het eind van de les kunnen jullie uitleggen:</a:t>
            </a:r>
          </a:p>
          <a:p>
            <a:r>
              <a:rPr lang="nl-NL" dirty="0" smtClean="0">
                <a:solidFill>
                  <a:schemeClr val="accent3">
                    <a:lumMod val="50000"/>
                  </a:schemeClr>
                </a:solidFill>
              </a:rPr>
              <a:t>Wat Conservatisme is;</a:t>
            </a:r>
          </a:p>
          <a:p>
            <a:r>
              <a:rPr lang="nl-NL" dirty="0" smtClean="0">
                <a:solidFill>
                  <a:schemeClr val="accent3">
                    <a:lumMod val="50000"/>
                  </a:schemeClr>
                </a:solidFill>
              </a:rPr>
              <a:t>Wat liberalisme is;</a:t>
            </a:r>
          </a:p>
          <a:p>
            <a:r>
              <a:rPr lang="nl-NL" dirty="0" smtClean="0">
                <a:solidFill>
                  <a:schemeClr val="accent3">
                    <a:lumMod val="50000"/>
                  </a:schemeClr>
                </a:solidFill>
              </a:rPr>
              <a:t>Hoe deze twee effect hadden op Het Koninkrijk der Nederlanden;</a:t>
            </a:r>
          </a:p>
          <a:p>
            <a:r>
              <a:rPr lang="nl-NL" dirty="0" smtClean="0">
                <a:solidFill>
                  <a:schemeClr val="accent3">
                    <a:lumMod val="50000"/>
                  </a:schemeClr>
                </a:solidFill>
              </a:rPr>
              <a:t>Wat de Franse Revolutie te maken heeft met conservatisme en </a:t>
            </a:r>
            <a:r>
              <a:rPr lang="nl-NL" dirty="0" err="1" smtClean="0">
                <a:solidFill>
                  <a:schemeClr val="accent3">
                    <a:lumMod val="50000"/>
                  </a:schemeClr>
                </a:solidFill>
              </a:rPr>
              <a:t>libralisme</a:t>
            </a:r>
            <a:r>
              <a:rPr lang="nl-NL" dirty="0" smtClean="0">
                <a:solidFill>
                  <a:schemeClr val="accent3">
                    <a:lumMod val="50000"/>
                  </a:schemeClr>
                </a:solidFill>
              </a:rPr>
              <a:t>;</a:t>
            </a:r>
          </a:p>
          <a:p>
            <a:endParaRPr lang="nl-NL" dirty="0" smtClean="0">
              <a:solidFill>
                <a:schemeClr val="accent3">
                  <a:lumMod val="50000"/>
                </a:schemeClr>
              </a:solidFill>
            </a:endParaRPr>
          </a:p>
          <a:p>
            <a:pPr>
              <a:buNone/>
            </a:pPr>
            <a:r>
              <a:rPr lang="nl-NL" b="1" dirty="0" smtClean="0">
                <a:solidFill>
                  <a:schemeClr val="accent3">
                    <a:lumMod val="50000"/>
                  </a:schemeClr>
                </a:solidFill>
              </a:rPr>
              <a:t>KA:</a:t>
            </a:r>
          </a:p>
          <a:p>
            <a:endParaRPr lang="nl-NL" dirty="0" smtClean="0">
              <a:solidFill>
                <a:schemeClr val="accent3">
                  <a:lumMod val="50000"/>
                </a:schemeClr>
              </a:solidFill>
            </a:endParaRPr>
          </a:p>
          <a:p>
            <a:pPr>
              <a:buNone/>
            </a:pPr>
            <a:r>
              <a:rPr lang="nl-NL" dirty="0" smtClean="0">
                <a:solidFill>
                  <a:schemeClr val="accent3">
                    <a:lumMod val="50000"/>
                  </a:schemeClr>
                </a:solidFill>
              </a:rPr>
              <a:t>32. de opkomst van politiek-maatschappelijke stromingen: liberalisme, nationalisme, socialisme, confessionalisme en feminisme.</a:t>
            </a:r>
          </a:p>
        </p:txBody>
      </p:sp>
      <p:sp>
        <p:nvSpPr>
          <p:cNvPr id="4" name="Tijdelijke aanduiding voor inhoud 2"/>
          <p:cNvSpPr txBox="1">
            <a:spLocks/>
          </p:cNvSpPr>
          <p:nvPr/>
        </p:nvSpPr>
        <p:spPr>
          <a:xfrm>
            <a:off x="292577" y="2060848"/>
            <a:ext cx="2880320" cy="4525963"/>
          </a:xfrm>
          <a:prstGeom prst="rect">
            <a:avLst/>
          </a:prstGeom>
        </p:spPr>
        <p:txBody>
          <a:bodyPr vert="horz" lIns="91440" tIns="45720" rIns="91440" bIns="45720" rtlCol="0">
            <a:normAutofit/>
          </a:bodyPr>
          <a:lstStyle/>
          <a:p>
            <a:pPr marL="342900" indent="-342900">
              <a:spcBef>
                <a:spcPct val="20000"/>
              </a:spcBef>
              <a:buFont typeface="Arial" pitchFamily="34" charset="0"/>
              <a:buChar char="•"/>
              <a:defRPr/>
            </a:pPr>
            <a:r>
              <a:rPr lang="nl-NL" dirty="0" smtClean="0">
                <a:solidFill>
                  <a:schemeClr val="bg1"/>
                </a:solidFill>
              </a:rPr>
              <a:t>Welkom</a:t>
            </a:r>
          </a:p>
          <a:p>
            <a:pPr marL="342900" indent="-342900">
              <a:spcBef>
                <a:spcPct val="20000"/>
              </a:spcBef>
              <a:buFont typeface="Arial" pitchFamily="34" charset="0"/>
              <a:buChar char="•"/>
              <a:defRPr/>
            </a:pPr>
            <a:r>
              <a:rPr lang="nl-NL" b="1" i="1" dirty="0" smtClean="0">
                <a:solidFill>
                  <a:schemeClr val="bg1"/>
                </a:solidFill>
              </a:rPr>
              <a:t>Lesdoelen</a:t>
            </a:r>
          </a:p>
          <a:p>
            <a:pPr marL="342900" indent="-342900">
              <a:spcBef>
                <a:spcPct val="20000"/>
              </a:spcBef>
              <a:buFont typeface="Arial" pitchFamily="34" charset="0"/>
              <a:buChar char="•"/>
              <a:defRPr/>
            </a:pPr>
            <a:r>
              <a:rPr lang="nl-NL" dirty="0" smtClean="0">
                <a:solidFill>
                  <a:schemeClr val="bg1"/>
                </a:solidFill>
              </a:rPr>
              <a:t>Vorige les</a:t>
            </a:r>
            <a:endParaRPr lang="nl-NL" dirty="0">
              <a:solidFill>
                <a:schemeClr val="bg1"/>
              </a:solidFill>
            </a:endParaRPr>
          </a:p>
          <a:p>
            <a:pPr marL="342900" indent="-342900">
              <a:spcBef>
                <a:spcPct val="20000"/>
              </a:spcBef>
              <a:buFont typeface="Arial" pitchFamily="34" charset="0"/>
              <a:buChar char="•"/>
              <a:defRPr/>
            </a:pPr>
            <a:r>
              <a:rPr lang="nl-NL" dirty="0" smtClean="0">
                <a:solidFill>
                  <a:schemeClr val="bg1"/>
                </a:solidFill>
              </a:rPr>
              <a:t>Franse Revolutie</a:t>
            </a:r>
            <a:endParaRPr lang="nl-NL" dirty="0">
              <a:solidFill>
                <a:schemeClr val="bg1"/>
              </a:solidFill>
            </a:endParaRPr>
          </a:p>
          <a:p>
            <a:pPr marL="342900" indent="-342900">
              <a:spcBef>
                <a:spcPct val="20000"/>
              </a:spcBef>
              <a:buFont typeface="Arial" pitchFamily="34" charset="0"/>
              <a:buChar char="•"/>
              <a:defRPr/>
            </a:pPr>
            <a:r>
              <a:rPr lang="nl-NL" dirty="0" smtClean="0">
                <a:solidFill>
                  <a:schemeClr val="bg1"/>
                </a:solidFill>
              </a:rPr>
              <a:t>Conservatisme en Liberalisme</a:t>
            </a:r>
          </a:p>
          <a:p>
            <a:pPr marL="342900" indent="-342900">
              <a:spcBef>
                <a:spcPct val="20000"/>
              </a:spcBef>
              <a:buFont typeface="Arial" pitchFamily="34" charset="0"/>
              <a:buChar char="•"/>
              <a:defRPr/>
            </a:pPr>
            <a:r>
              <a:rPr lang="nl-NL" dirty="0" smtClean="0">
                <a:solidFill>
                  <a:schemeClr val="bg1"/>
                </a:solidFill>
              </a:rPr>
              <a:t>Herhaling</a:t>
            </a:r>
            <a:endParaRPr lang="nl-NL" dirty="0">
              <a:solidFill>
                <a:schemeClr val="bg1"/>
              </a:solidFill>
            </a:endParaRPr>
          </a:p>
          <a:p>
            <a:pPr marL="342900" indent="-342900">
              <a:spcBef>
                <a:spcPct val="20000"/>
              </a:spcBef>
              <a:buFont typeface="Arial" pitchFamily="34" charset="0"/>
              <a:buChar char="•"/>
              <a:defRPr/>
            </a:pPr>
            <a:r>
              <a:rPr lang="nl-NL" dirty="0" smtClean="0">
                <a:solidFill>
                  <a:schemeClr val="bg1"/>
                </a:solidFill>
              </a:rPr>
              <a:t>Afsluiting</a:t>
            </a:r>
            <a:endParaRPr lang="nl-NL"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smtClean="0">
                <a:solidFill>
                  <a:schemeClr val="accent3">
                    <a:lumMod val="50000"/>
                  </a:schemeClr>
                </a:solidFill>
              </a:rPr>
              <a:t>Vorige Les</a:t>
            </a:r>
            <a:endParaRPr lang="nl-NL" b="1" dirty="0">
              <a:solidFill>
                <a:schemeClr val="accent3">
                  <a:lumMod val="50000"/>
                </a:schemeClr>
              </a:solidFill>
            </a:endParaRPr>
          </a:p>
        </p:txBody>
      </p:sp>
      <p:sp>
        <p:nvSpPr>
          <p:cNvPr id="3" name="Tijdelijke aanduiding voor inhoud 2"/>
          <p:cNvSpPr>
            <a:spLocks noGrp="1"/>
          </p:cNvSpPr>
          <p:nvPr>
            <p:ph idx="1"/>
          </p:nvPr>
        </p:nvSpPr>
        <p:spPr>
          <a:xfrm>
            <a:off x="3863752" y="1556792"/>
            <a:ext cx="8208912" cy="4569373"/>
          </a:xfrm>
        </p:spPr>
        <p:txBody>
          <a:bodyPr>
            <a:normAutofit/>
          </a:bodyPr>
          <a:lstStyle/>
          <a:p>
            <a:pPr>
              <a:buNone/>
            </a:pPr>
            <a:r>
              <a:rPr lang="nl-NL" dirty="0" smtClean="0">
                <a:solidFill>
                  <a:schemeClr val="accent3">
                    <a:lumMod val="50000"/>
                  </a:schemeClr>
                </a:solidFill>
              </a:rPr>
              <a:t>Nationalisme en Imperialisme</a:t>
            </a:r>
          </a:p>
          <a:p>
            <a:pPr>
              <a:buNone/>
            </a:pPr>
            <a:endParaRPr lang="nl-NL" dirty="0" smtClean="0">
              <a:solidFill>
                <a:schemeClr val="accent3">
                  <a:lumMod val="50000"/>
                </a:schemeClr>
              </a:solidFill>
            </a:endParaRPr>
          </a:p>
        </p:txBody>
      </p:sp>
      <p:sp>
        <p:nvSpPr>
          <p:cNvPr id="4" name="Tijdelijke aanduiding voor inhoud 2"/>
          <p:cNvSpPr txBox="1">
            <a:spLocks/>
          </p:cNvSpPr>
          <p:nvPr/>
        </p:nvSpPr>
        <p:spPr>
          <a:xfrm>
            <a:off x="292577" y="2060848"/>
            <a:ext cx="2880320" cy="4525963"/>
          </a:xfrm>
          <a:prstGeom prst="rect">
            <a:avLst/>
          </a:prstGeom>
        </p:spPr>
        <p:txBody>
          <a:bodyPr vert="horz" lIns="91440" tIns="45720" rIns="91440" bIns="45720" rtlCol="0">
            <a:normAutofit/>
          </a:bodyPr>
          <a:lstStyle/>
          <a:p>
            <a:pPr marL="342900" indent="-342900">
              <a:spcBef>
                <a:spcPct val="20000"/>
              </a:spcBef>
              <a:buFont typeface="Arial" pitchFamily="34" charset="0"/>
              <a:buChar char="•"/>
              <a:defRPr/>
            </a:pPr>
            <a:r>
              <a:rPr lang="nl-NL" dirty="0" smtClean="0">
                <a:solidFill>
                  <a:schemeClr val="bg1"/>
                </a:solidFill>
              </a:rPr>
              <a:t>Welkom</a:t>
            </a:r>
          </a:p>
          <a:p>
            <a:pPr marL="342900" indent="-342900">
              <a:spcBef>
                <a:spcPct val="20000"/>
              </a:spcBef>
              <a:buFont typeface="Arial" pitchFamily="34" charset="0"/>
              <a:buChar char="•"/>
              <a:defRPr/>
            </a:pPr>
            <a:r>
              <a:rPr lang="nl-NL" dirty="0" smtClean="0">
                <a:solidFill>
                  <a:schemeClr val="bg1"/>
                </a:solidFill>
              </a:rPr>
              <a:t>Lesdoelen</a:t>
            </a:r>
          </a:p>
          <a:p>
            <a:pPr marL="342900" indent="-342900">
              <a:spcBef>
                <a:spcPct val="20000"/>
              </a:spcBef>
              <a:buFont typeface="Arial" pitchFamily="34" charset="0"/>
              <a:buChar char="•"/>
              <a:defRPr/>
            </a:pPr>
            <a:r>
              <a:rPr lang="nl-NL" b="1" i="1" dirty="0" smtClean="0">
                <a:solidFill>
                  <a:schemeClr val="bg1"/>
                </a:solidFill>
              </a:rPr>
              <a:t>Vorige les</a:t>
            </a:r>
            <a:endParaRPr lang="nl-NL" b="1" i="1" dirty="0">
              <a:solidFill>
                <a:schemeClr val="bg1"/>
              </a:solidFill>
            </a:endParaRPr>
          </a:p>
          <a:p>
            <a:pPr marL="342900" indent="-342900">
              <a:spcBef>
                <a:spcPct val="20000"/>
              </a:spcBef>
              <a:buFont typeface="Arial" pitchFamily="34" charset="0"/>
              <a:buChar char="•"/>
              <a:defRPr/>
            </a:pPr>
            <a:r>
              <a:rPr lang="nl-NL" dirty="0" smtClean="0">
                <a:solidFill>
                  <a:schemeClr val="bg1"/>
                </a:solidFill>
              </a:rPr>
              <a:t>Franse Revolutie</a:t>
            </a:r>
            <a:endParaRPr lang="nl-NL" dirty="0">
              <a:solidFill>
                <a:schemeClr val="bg1"/>
              </a:solidFill>
            </a:endParaRPr>
          </a:p>
          <a:p>
            <a:pPr marL="342900" indent="-342900">
              <a:spcBef>
                <a:spcPct val="20000"/>
              </a:spcBef>
              <a:buFont typeface="Arial" pitchFamily="34" charset="0"/>
              <a:buChar char="•"/>
              <a:defRPr/>
            </a:pPr>
            <a:r>
              <a:rPr lang="nl-NL" dirty="0" smtClean="0">
                <a:solidFill>
                  <a:schemeClr val="bg1"/>
                </a:solidFill>
              </a:rPr>
              <a:t>Conservatisme en Liberalisme</a:t>
            </a:r>
          </a:p>
          <a:p>
            <a:pPr marL="342900" indent="-342900">
              <a:spcBef>
                <a:spcPct val="20000"/>
              </a:spcBef>
              <a:buFont typeface="Arial" pitchFamily="34" charset="0"/>
              <a:buChar char="•"/>
              <a:defRPr/>
            </a:pPr>
            <a:r>
              <a:rPr lang="nl-NL" dirty="0" smtClean="0">
                <a:solidFill>
                  <a:schemeClr val="bg1"/>
                </a:solidFill>
              </a:rPr>
              <a:t>Herhaling</a:t>
            </a:r>
            <a:endParaRPr lang="nl-NL" dirty="0">
              <a:solidFill>
                <a:schemeClr val="bg1"/>
              </a:solidFill>
            </a:endParaRPr>
          </a:p>
          <a:p>
            <a:pPr marL="342900" indent="-342900">
              <a:spcBef>
                <a:spcPct val="20000"/>
              </a:spcBef>
              <a:buFont typeface="Arial" pitchFamily="34" charset="0"/>
              <a:buChar char="•"/>
              <a:defRPr/>
            </a:pPr>
            <a:r>
              <a:rPr lang="nl-NL" dirty="0" smtClean="0">
                <a:solidFill>
                  <a:schemeClr val="bg1"/>
                </a:solidFill>
              </a:rPr>
              <a:t>Afsluiting</a:t>
            </a:r>
            <a:endParaRPr lang="nl-NL" dirty="0">
              <a:solidFill>
                <a:schemeClr val="bg1"/>
              </a:solidFill>
            </a:endParaRPr>
          </a:p>
        </p:txBody>
      </p:sp>
    </p:spTree>
    <p:extLst>
      <p:ext uri="{BB962C8B-B14F-4D97-AF65-F5344CB8AC3E}">
        <p14:creationId xmlns:p14="http://schemas.microsoft.com/office/powerpoint/2010/main" val="40530045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inhoud 2"/>
          <p:cNvSpPr txBox="1">
            <a:spLocks/>
          </p:cNvSpPr>
          <p:nvPr/>
        </p:nvSpPr>
        <p:spPr>
          <a:xfrm>
            <a:off x="292577" y="2060848"/>
            <a:ext cx="2880320" cy="4525963"/>
          </a:xfrm>
          <a:prstGeom prst="rect">
            <a:avLst/>
          </a:prstGeom>
        </p:spPr>
        <p:txBody>
          <a:bodyPr vert="horz" lIns="91440" tIns="45720" rIns="91440" bIns="45720" rtlCol="0">
            <a:normAutofit/>
          </a:bodyPr>
          <a:lstStyle/>
          <a:p>
            <a:pPr marL="342900" indent="-342900">
              <a:spcBef>
                <a:spcPct val="20000"/>
              </a:spcBef>
              <a:buFont typeface="Arial" pitchFamily="34" charset="0"/>
              <a:buChar char="•"/>
              <a:defRPr/>
            </a:pPr>
            <a:r>
              <a:rPr lang="nl-NL" dirty="0" smtClean="0">
                <a:solidFill>
                  <a:schemeClr val="bg1"/>
                </a:solidFill>
              </a:rPr>
              <a:t>Welkom</a:t>
            </a:r>
          </a:p>
          <a:p>
            <a:pPr marL="342900" indent="-342900">
              <a:spcBef>
                <a:spcPct val="20000"/>
              </a:spcBef>
              <a:buFont typeface="Arial" pitchFamily="34" charset="0"/>
              <a:buChar char="•"/>
              <a:defRPr/>
            </a:pPr>
            <a:r>
              <a:rPr lang="nl-NL" dirty="0" smtClean="0">
                <a:solidFill>
                  <a:schemeClr val="bg1"/>
                </a:solidFill>
              </a:rPr>
              <a:t>Lesdoelen</a:t>
            </a:r>
          </a:p>
          <a:p>
            <a:pPr marL="342900" indent="-342900">
              <a:spcBef>
                <a:spcPct val="20000"/>
              </a:spcBef>
              <a:buFont typeface="Arial" pitchFamily="34" charset="0"/>
              <a:buChar char="•"/>
              <a:defRPr/>
            </a:pPr>
            <a:r>
              <a:rPr lang="nl-NL" dirty="0" smtClean="0">
                <a:solidFill>
                  <a:schemeClr val="bg1"/>
                </a:solidFill>
              </a:rPr>
              <a:t>Vorige les</a:t>
            </a:r>
            <a:endParaRPr lang="nl-NL" dirty="0">
              <a:solidFill>
                <a:schemeClr val="bg1"/>
              </a:solidFill>
            </a:endParaRPr>
          </a:p>
          <a:p>
            <a:pPr marL="342900" indent="-342900">
              <a:spcBef>
                <a:spcPct val="20000"/>
              </a:spcBef>
              <a:buFont typeface="Arial" pitchFamily="34" charset="0"/>
              <a:buChar char="•"/>
              <a:defRPr/>
            </a:pPr>
            <a:r>
              <a:rPr lang="nl-NL" b="1" i="1" dirty="0" smtClean="0">
                <a:solidFill>
                  <a:schemeClr val="bg1"/>
                </a:solidFill>
              </a:rPr>
              <a:t>Franse Revolutie</a:t>
            </a:r>
            <a:endParaRPr lang="nl-NL" b="1" i="1" dirty="0">
              <a:solidFill>
                <a:schemeClr val="bg1"/>
              </a:solidFill>
            </a:endParaRPr>
          </a:p>
          <a:p>
            <a:pPr marL="342900" indent="-342900">
              <a:spcBef>
                <a:spcPct val="20000"/>
              </a:spcBef>
              <a:buFont typeface="Arial" pitchFamily="34" charset="0"/>
              <a:buChar char="•"/>
              <a:defRPr/>
            </a:pPr>
            <a:r>
              <a:rPr lang="nl-NL" dirty="0" smtClean="0">
                <a:solidFill>
                  <a:schemeClr val="bg1"/>
                </a:solidFill>
              </a:rPr>
              <a:t>Conservatisme en Liberalisme</a:t>
            </a:r>
          </a:p>
          <a:p>
            <a:pPr marL="342900" indent="-342900">
              <a:spcBef>
                <a:spcPct val="20000"/>
              </a:spcBef>
              <a:buFont typeface="Arial" pitchFamily="34" charset="0"/>
              <a:buChar char="•"/>
              <a:defRPr/>
            </a:pPr>
            <a:r>
              <a:rPr lang="nl-NL" dirty="0" smtClean="0">
                <a:solidFill>
                  <a:schemeClr val="bg1"/>
                </a:solidFill>
              </a:rPr>
              <a:t>Herhaling</a:t>
            </a:r>
            <a:endParaRPr lang="nl-NL" dirty="0">
              <a:solidFill>
                <a:schemeClr val="bg1"/>
              </a:solidFill>
            </a:endParaRPr>
          </a:p>
          <a:p>
            <a:pPr marL="342900" indent="-342900">
              <a:spcBef>
                <a:spcPct val="20000"/>
              </a:spcBef>
              <a:buFont typeface="Arial" pitchFamily="34" charset="0"/>
              <a:buChar char="•"/>
              <a:defRPr/>
            </a:pPr>
            <a:r>
              <a:rPr lang="nl-NL" dirty="0" smtClean="0">
                <a:solidFill>
                  <a:schemeClr val="bg1"/>
                </a:solidFill>
              </a:rPr>
              <a:t>Afsluiting</a:t>
            </a:r>
            <a:endParaRPr lang="nl-NL" dirty="0">
              <a:solidFill>
                <a:schemeClr val="bg1"/>
              </a:solidFill>
            </a:endParaRPr>
          </a:p>
        </p:txBody>
      </p:sp>
      <p:sp>
        <p:nvSpPr>
          <p:cNvPr id="9" name="Titel 1"/>
          <p:cNvSpPr>
            <a:spLocks noGrp="1"/>
          </p:cNvSpPr>
          <p:nvPr>
            <p:ph type="title"/>
          </p:nvPr>
        </p:nvSpPr>
        <p:spPr>
          <a:xfrm>
            <a:off x="3863752" y="274638"/>
            <a:ext cx="7718648" cy="1143000"/>
          </a:xfrm>
        </p:spPr>
        <p:txBody>
          <a:bodyPr>
            <a:normAutofit/>
          </a:bodyPr>
          <a:lstStyle/>
          <a:p>
            <a:r>
              <a:rPr lang="nl-NL" b="1" dirty="0" smtClean="0">
                <a:solidFill>
                  <a:schemeClr val="accent3">
                    <a:lumMod val="50000"/>
                  </a:schemeClr>
                </a:solidFill>
              </a:rPr>
              <a:t>De Franse Revolutie</a:t>
            </a:r>
            <a:endParaRPr lang="nl-NL" b="1" dirty="0">
              <a:solidFill>
                <a:schemeClr val="accent3">
                  <a:lumMod val="50000"/>
                </a:schemeClr>
              </a:solidFill>
            </a:endParaRPr>
          </a:p>
        </p:txBody>
      </p:sp>
      <p:sp>
        <p:nvSpPr>
          <p:cNvPr id="10" name="Tijdelijke aanduiding voor inhoud 2"/>
          <p:cNvSpPr>
            <a:spLocks noGrp="1"/>
          </p:cNvSpPr>
          <p:nvPr>
            <p:ph idx="1"/>
          </p:nvPr>
        </p:nvSpPr>
        <p:spPr>
          <a:xfrm>
            <a:off x="3863752" y="1556792"/>
            <a:ext cx="8208912" cy="4569373"/>
          </a:xfrm>
        </p:spPr>
        <p:txBody>
          <a:bodyPr>
            <a:normAutofit fontScale="85000" lnSpcReduction="10000"/>
          </a:bodyPr>
          <a:lstStyle/>
          <a:p>
            <a:pPr>
              <a:buNone/>
            </a:pPr>
            <a:r>
              <a:rPr lang="nl-NL" b="1" dirty="0" smtClean="0">
                <a:solidFill>
                  <a:schemeClr val="accent3">
                    <a:lumMod val="50000"/>
                  </a:schemeClr>
                </a:solidFill>
              </a:rPr>
              <a:t>De Franse Revolutie betekende:</a:t>
            </a:r>
          </a:p>
          <a:p>
            <a:r>
              <a:rPr lang="nl-NL" dirty="0" smtClean="0">
                <a:solidFill>
                  <a:schemeClr val="accent3">
                    <a:lumMod val="50000"/>
                  </a:schemeClr>
                </a:solidFill>
              </a:rPr>
              <a:t>Harde breuk met het verleden;</a:t>
            </a:r>
          </a:p>
          <a:p>
            <a:r>
              <a:rPr lang="nl-NL" dirty="0" smtClean="0">
                <a:solidFill>
                  <a:schemeClr val="accent3">
                    <a:lumMod val="50000"/>
                  </a:schemeClr>
                </a:solidFill>
              </a:rPr>
              <a:t>Verlies van privileges van de Adel;</a:t>
            </a:r>
          </a:p>
          <a:p>
            <a:r>
              <a:rPr lang="nl-NL" dirty="0" smtClean="0">
                <a:solidFill>
                  <a:schemeClr val="accent3">
                    <a:lumMod val="50000"/>
                  </a:schemeClr>
                </a:solidFill>
              </a:rPr>
              <a:t>Afzetten van de koning van Frankrijk (onthoofd);</a:t>
            </a:r>
          </a:p>
          <a:p>
            <a:r>
              <a:rPr lang="nl-NL" dirty="0" smtClean="0">
                <a:solidFill>
                  <a:schemeClr val="accent3">
                    <a:lumMod val="50000"/>
                  </a:schemeClr>
                </a:solidFill>
              </a:rPr>
              <a:t>Veel geweld en chaos;</a:t>
            </a:r>
          </a:p>
          <a:p>
            <a:pPr>
              <a:buNone/>
            </a:pPr>
            <a:r>
              <a:rPr lang="nl-NL" b="1" dirty="0" smtClean="0">
                <a:solidFill>
                  <a:schemeClr val="accent3">
                    <a:lumMod val="50000"/>
                  </a:schemeClr>
                </a:solidFill>
              </a:rPr>
              <a:t>Machtsvacuüm in Frankrijk -&gt; Napoleon</a:t>
            </a:r>
          </a:p>
          <a:p>
            <a:r>
              <a:rPr lang="nl-NL" dirty="0" smtClean="0">
                <a:solidFill>
                  <a:schemeClr val="accent3">
                    <a:lumMod val="50000"/>
                  </a:schemeClr>
                </a:solidFill>
              </a:rPr>
              <a:t>Nieuwe wetten en nieuwe bestuursfuncties;</a:t>
            </a:r>
          </a:p>
          <a:p>
            <a:r>
              <a:rPr lang="nl-NL" dirty="0" smtClean="0">
                <a:solidFill>
                  <a:schemeClr val="accent3">
                    <a:lumMod val="50000"/>
                  </a:schemeClr>
                </a:solidFill>
              </a:rPr>
              <a:t>Verdreven traditionele vorsten;</a:t>
            </a:r>
          </a:p>
          <a:p>
            <a:r>
              <a:rPr lang="nl-NL" dirty="0" smtClean="0">
                <a:solidFill>
                  <a:schemeClr val="accent3">
                    <a:lumMod val="50000"/>
                  </a:schemeClr>
                </a:solidFill>
              </a:rPr>
              <a:t>Nieuwe grenzen;</a:t>
            </a:r>
          </a:p>
          <a:p>
            <a:r>
              <a:rPr lang="nl-NL" dirty="0" smtClean="0">
                <a:solidFill>
                  <a:schemeClr val="accent3">
                    <a:lumMod val="50000"/>
                  </a:schemeClr>
                </a:solidFill>
              </a:rPr>
              <a:t>Veroverde bijna heel Europa;</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415480" y="260648"/>
            <a:ext cx="10972800" cy="1143000"/>
          </a:xfrm>
        </p:spPr>
        <p:txBody>
          <a:bodyPr/>
          <a:lstStyle/>
          <a:p>
            <a:r>
              <a:rPr lang="nl-NL" dirty="0" smtClean="0">
                <a:solidFill>
                  <a:schemeClr val="accent3">
                    <a:lumMod val="75000"/>
                  </a:schemeClr>
                </a:solidFill>
              </a:rPr>
              <a:t>Conservatisme</a:t>
            </a:r>
            <a:endParaRPr lang="nl-NL" dirty="0">
              <a:solidFill>
                <a:schemeClr val="accent3">
                  <a:lumMod val="75000"/>
                </a:schemeClr>
              </a:solidFill>
            </a:endParaRPr>
          </a:p>
        </p:txBody>
      </p:sp>
      <p:sp>
        <p:nvSpPr>
          <p:cNvPr id="3" name="Tijdelijke aanduiding voor inhoud 2"/>
          <p:cNvSpPr>
            <a:spLocks noGrp="1"/>
          </p:cNvSpPr>
          <p:nvPr>
            <p:ph idx="1"/>
          </p:nvPr>
        </p:nvSpPr>
        <p:spPr>
          <a:xfrm>
            <a:off x="4151784" y="1628800"/>
            <a:ext cx="7488832" cy="4713387"/>
          </a:xfrm>
        </p:spPr>
        <p:txBody>
          <a:bodyPr>
            <a:normAutofit/>
          </a:bodyPr>
          <a:lstStyle/>
          <a:p>
            <a:pPr marL="0" indent="0">
              <a:buNone/>
            </a:pPr>
            <a:r>
              <a:rPr lang="nl-NL" sz="2200" b="1" dirty="0" smtClean="0">
                <a:solidFill>
                  <a:schemeClr val="accent3">
                    <a:lumMod val="50000"/>
                  </a:schemeClr>
                </a:solidFill>
              </a:rPr>
              <a:t>Enerzijds Conservatieven</a:t>
            </a:r>
          </a:p>
          <a:p>
            <a:pPr marL="0" indent="0">
              <a:buNone/>
            </a:pPr>
            <a:r>
              <a:rPr lang="nl-NL" sz="2200" b="1" dirty="0" smtClean="0">
                <a:solidFill>
                  <a:schemeClr val="accent3">
                    <a:lumMod val="50000"/>
                  </a:schemeClr>
                </a:solidFill>
              </a:rPr>
              <a:t>Na 1815:</a:t>
            </a:r>
          </a:p>
          <a:p>
            <a:pPr marL="0" indent="0">
              <a:buNone/>
            </a:pPr>
            <a:r>
              <a:rPr lang="nl-NL" sz="2200" b="1" dirty="0" err="1" smtClean="0">
                <a:solidFill>
                  <a:schemeClr val="accent3">
                    <a:lumMod val="50000"/>
                  </a:schemeClr>
                </a:solidFill>
              </a:rPr>
              <a:t>Congress</a:t>
            </a:r>
            <a:r>
              <a:rPr lang="nl-NL" sz="2200" b="1" dirty="0" smtClean="0">
                <a:solidFill>
                  <a:schemeClr val="accent3">
                    <a:lumMod val="50000"/>
                  </a:schemeClr>
                </a:solidFill>
              </a:rPr>
              <a:t> van Wenen:</a:t>
            </a:r>
          </a:p>
          <a:p>
            <a:pPr marL="0" indent="0"/>
            <a:r>
              <a:rPr lang="nl-NL" sz="2200" dirty="0" smtClean="0">
                <a:solidFill>
                  <a:schemeClr val="accent3">
                    <a:lumMod val="50000"/>
                  </a:schemeClr>
                </a:solidFill>
              </a:rPr>
              <a:t>Vorsten werden in hun positie hersteld;</a:t>
            </a:r>
          </a:p>
          <a:p>
            <a:pPr marL="0" indent="0"/>
            <a:r>
              <a:rPr lang="nl-NL" sz="2200" dirty="0" smtClean="0">
                <a:solidFill>
                  <a:schemeClr val="accent3">
                    <a:lumMod val="50000"/>
                  </a:schemeClr>
                </a:solidFill>
              </a:rPr>
              <a:t>Evenwicht tussen Europese grootmachten (concert van Europa);</a:t>
            </a:r>
          </a:p>
          <a:p>
            <a:pPr marL="0" indent="0">
              <a:buNone/>
            </a:pPr>
            <a:r>
              <a:rPr lang="nl-NL" sz="2200" b="1" dirty="0" smtClean="0">
                <a:solidFill>
                  <a:schemeClr val="accent3">
                    <a:lumMod val="50000"/>
                  </a:schemeClr>
                </a:solidFill>
              </a:rPr>
              <a:t>Restauratie oude waarden (Conservatisme)</a:t>
            </a:r>
          </a:p>
          <a:p>
            <a:pPr marL="0" indent="0"/>
            <a:r>
              <a:rPr lang="nl-NL" sz="2200" dirty="0" smtClean="0">
                <a:solidFill>
                  <a:schemeClr val="accent3">
                    <a:lumMod val="50000"/>
                  </a:schemeClr>
                </a:solidFill>
              </a:rPr>
              <a:t>Voorkomen van terreur en chaos;</a:t>
            </a:r>
          </a:p>
          <a:p>
            <a:pPr marL="0" indent="0"/>
            <a:r>
              <a:rPr lang="nl-NL" sz="2200" dirty="0" smtClean="0">
                <a:solidFill>
                  <a:schemeClr val="accent3">
                    <a:lumMod val="50000"/>
                  </a:schemeClr>
                </a:solidFill>
              </a:rPr>
              <a:t>Een volk kan niet zichzelf besturen;</a:t>
            </a:r>
          </a:p>
          <a:p>
            <a:pPr marL="0" indent="0">
              <a:buNone/>
            </a:pPr>
            <a:endParaRPr lang="nl-NL" sz="2200" dirty="0" smtClean="0">
              <a:solidFill>
                <a:schemeClr val="accent3">
                  <a:lumMod val="50000"/>
                </a:schemeClr>
              </a:solidFill>
            </a:endParaRPr>
          </a:p>
          <a:p>
            <a:pPr marL="0" indent="0">
              <a:buNone/>
            </a:pPr>
            <a:endParaRPr lang="nl-NL" sz="2200" dirty="0" smtClean="0">
              <a:solidFill>
                <a:schemeClr val="accent3">
                  <a:lumMod val="50000"/>
                </a:schemeClr>
              </a:solidFill>
            </a:endParaRPr>
          </a:p>
        </p:txBody>
      </p:sp>
      <p:sp>
        <p:nvSpPr>
          <p:cNvPr id="5" name="Tijdelijke aanduiding voor inhoud 2"/>
          <p:cNvSpPr txBox="1">
            <a:spLocks/>
          </p:cNvSpPr>
          <p:nvPr/>
        </p:nvSpPr>
        <p:spPr>
          <a:xfrm>
            <a:off x="292577" y="2060848"/>
            <a:ext cx="2880320" cy="4525963"/>
          </a:xfrm>
          <a:prstGeom prst="rect">
            <a:avLst/>
          </a:prstGeom>
        </p:spPr>
        <p:txBody>
          <a:bodyPr vert="horz" lIns="91440" tIns="45720" rIns="91440" bIns="45720" rtlCol="0">
            <a:normAutofit/>
          </a:bodyPr>
          <a:lstStyle/>
          <a:p>
            <a:pPr marL="342900" indent="-342900">
              <a:spcBef>
                <a:spcPct val="20000"/>
              </a:spcBef>
              <a:buFont typeface="Arial" pitchFamily="34" charset="0"/>
              <a:buChar char="•"/>
              <a:defRPr/>
            </a:pPr>
            <a:r>
              <a:rPr lang="nl-NL" dirty="0" smtClean="0">
                <a:solidFill>
                  <a:schemeClr val="bg1"/>
                </a:solidFill>
              </a:rPr>
              <a:t>Welkom</a:t>
            </a:r>
          </a:p>
          <a:p>
            <a:pPr marL="342900" indent="-342900">
              <a:spcBef>
                <a:spcPct val="20000"/>
              </a:spcBef>
              <a:buFont typeface="Arial" pitchFamily="34" charset="0"/>
              <a:buChar char="•"/>
              <a:defRPr/>
            </a:pPr>
            <a:r>
              <a:rPr lang="nl-NL" dirty="0" smtClean="0">
                <a:solidFill>
                  <a:schemeClr val="bg1"/>
                </a:solidFill>
              </a:rPr>
              <a:t>Lesdoelen</a:t>
            </a:r>
          </a:p>
          <a:p>
            <a:pPr marL="342900" indent="-342900">
              <a:spcBef>
                <a:spcPct val="20000"/>
              </a:spcBef>
              <a:buFont typeface="Arial" pitchFamily="34" charset="0"/>
              <a:buChar char="•"/>
              <a:defRPr/>
            </a:pPr>
            <a:r>
              <a:rPr lang="nl-NL" dirty="0" smtClean="0">
                <a:solidFill>
                  <a:schemeClr val="bg1"/>
                </a:solidFill>
              </a:rPr>
              <a:t>Vorige les</a:t>
            </a:r>
            <a:endParaRPr lang="nl-NL" dirty="0">
              <a:solidFill>
                <a:schemeClr val="bg1"/>
              </a:solidFill>
            </a:endParaRPr>
          </a:p>
          <a:p>
            <a:pPr marL="342900" indent="-342900">
              <a:spcBef>
                <a:spcPct val="20000"/>
              </a:spcBef>
              <a:buFont typeface="Arial" pitchFamily="34" charset="0"/>
              <a:buChar char="•"/>
              <a:defRPr/>
            </a:pPr>
            <a:r>
              <a:rPr lang="nl-NL" dirty="0" smtClean="0">
                <a:solidFill>
                  <a:schemeClr val="bg1"/>
                </a:solidFill>
              </a:rPr>
              <a:t>Franse Revolutie</a:t>
            </a:r>
            <a:endParaRPr lang="nl-NL" dirty="0">
              <a:solidFill>
                <a:schemeClr val="bg1"/>
              </a:solidFill>
            </a:endParaRPr>
          </a:p>
          <a:p>
            <a:pPr marL="342900" indent="-342900">
              <a:spcBef>
                <a:spcPct val="20000"/>
              </a:spcBef>
              <a:buFont typeface="Arial" pitchFamily="34" charset="0"/>
              <a:buChar char="•"/>
              <a:defRPr/>
            </a:pPr>
            <a:r>
              <a:rPr lang="nl-NL" b="1" i="1" dirty="0" smtClean="0">
                <a:solidFill>
                  <a:schemeClr val="bg1"/>
                </a:solidFill>
              </a:rPr>
              <a:t>Conservatisme en Liberalisme</a:t>
            </a:r>
          </a:p>
          <a:p>
            <a:pPr marL="342900" indent="-342900">
              <a:spcBef>
                <a:spcPct val="20000"/>
              </a:spcBef>
              <a:buFont typeface="Arial" pitchFamily="34" charset="0"/>
              <a:buChar char="•"/>
              <a:defRPr/>
            </a:pPr>
            <a:r>
              <a:rPr lang="nl-NL" dirty="0" smtClean="0">
                <a:solidFill>
                  <a:schemeClr val="bg1"/>
                </a:solidFill>
              </a:rPr>
              <a:t>Herhaling</a:t>
            </a:r>
            <a:endParaRPr lang="nl-NL" dirty="0">
              <a:solidFill>
                <a:schemeClr val="bg1"/>
              </a:solidFill>
            </a:endParaRPr>
          </a:p>
          <a:p>
            <a:pPr marL="342900" indent="-342900">
              <a:spcBef>
                <a:spcPct val="20000"/>
              </a:spcBef>
              <a:buFont typeface="Arial" pitchFamily="34" charset="0"/>
              <a:buChar char="•"/>
              <a:defRPr/>
            </a:pPr>
            <a:r>
              <a:rPr lang="nl-NL" dirty="0" smtClean="0">
                <a:solidFill>
                  <a:schemeClr val="bg1"/>
                </a:solidFill>
              </a:rPr>
              <a:t>Afsluiting</a:t>
            </a:r>
            <a:endParaRPr lang="nl-NL" dirty="0">
              <a:solidFill>
                <a:schemeClr val="bg1"/>
              </a:solidFill>
            </a:endParaRPr>
          </a:p>
        </p:txBody>
      </p:sp>
      <p:sp>
        <p:nvSpPr>
          <p:cNvPr id="6" name="Actieknop: Film 5">
            <a:hlinkClick r:id="rId2" highlightClick="1"/>
          </p:cNvPr>
          <p:cNvSpPr/>
          <p:nvPr/>
        </p:nvSpPr>
        <p:spPr>
          <a:xfrm>
            <a:off x="1991544" y="5301208"/>
            <a:ext cx="1042416" cy="1042416"/>
          </a:xfrm>
          <a:prstGeom prst="actionButtonMovi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12141320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415480" y="260648"/>
            <a:ext cx="10972800" cy="1143000"/>
          </a:xfrm>
        </p:spPr>
        <p:txBody>
          <a:bodyPr/>
          <a:lstStyle/>
          <a:p>
            <a:r>
              <a:rPr lang="nl-NL" dirty="0" smtClean="0">
                <a:solidFill>
                  <a:schemeClr val="accent3">
                    <a:lumMod val="75000"/>
                  </a:schemeClr>
                </a:solidFill>
              </a:rPr>
              <a:t>Liberalisme</a:t>
            </a:r>
            <a:endParaRPr lang="nl-NL" dirty="0">
              <a:solidFill>
                <a:schemeClr val="accent3">
                  <a:lumMod val="75000"/>
                </a:schemeClr>
              </a:solidFill>
            </a:endParaRPr>
          </a:p>
        </p:txBody>
      </p:sp>
      <p:sp>
        <p:nvSpPr>
          <p:cNvPr id="3" name="Tijdelijke aanduiding voor inhoud 2"/>
          <p:cNvSpPr>
            <a:spLocks noGrp="1"/>
          </p:cNvSpPr>
          <p:nvPr>
            <p:ph idx="1"/>
          </p:nvPr>
        </p:nvSpPr>
        <p:spPr>
          <a:xfrm>
            <a:off x="4151784" y="1628800"/>
            <a:ext cx="7488832" cy="4713387"/>
          </a:xfrm>
        </p:spPr>
        <p:txBody>
          <a:bodyPr>
            <a:normAutofit lnSpcReduction="10000"/>
          </a:bodyPr>
          <a:lstStyle/>
          <a:p>
            <a:pPr marL="0" indent="0">
              <a:buNone/>
            </a:pPr>
            <a:r>
              <a:rPr lang="nl-NL" sz="2200" b="1" dirty="0" smtClean="0">
                <a:solidFill>
                  <a:schemeClr val="accent3">
                    <a:lumMod val="50000"/>
                  </a:schemeClr>
                </a:solidFill>
              </a:rPr>
              <a:t>Anderzijds waren er mensen die geloofden in de Franse Revolutie en geloofde in het Liberalisme.</a:t>
            </a:r>
          </a:p>
          <a:p>
            <a:pPr marL="0" indent="0"/>
            <a:r>
              <a:rPr lang="nl-NL" sz="2200" dirty="0" smtClean="0">
                <a:solidFill>
                  <a:schemeClr val="accent3">
                    <a:lumMod val="50000"/>
                  </a:schemeClr>
                </a:solidFill>
              </a:rPr>
              <a:t>Vrijheid van meningsuiting;</a:t>
            </a:r>
          </a:p>
          <a:p>
            <a:pPr marL="0" indent="0"/>
            <a:r>
              <a:rPr lang="nl-NL" sz="2200" dirty="0" smtClean="0">
                <a:solidFill>
                  <a:schemeClr val="accent3">
                    <a:lumMod val="50000"/>
                  </a:schemeClr>
                </a:solidFill>
              </a:rPr>
              <a:t>Vrijheid van drukpers;</a:t>
            </a:r>
          </a:p>
          <a:p>
            <a:pPr marL="0" indent="0"/>
            <a:r>
              <a:rPr lang="nl-NL" sz="2200" dirty="0" smtClean="0">
                <a:solidFill>
                  <a:schemeClr val="accent3">
                    <a:lumMod val="50000"/>
                  </a:schemeClr>
                </a:solidFill>
              </a:rPr>
              <a:t>Vrijheid van vergadering;</a:t>
            </a:r>
          </a:p>
          <a:p>
            <a:pPr marL="0" indent="0"/>
            <a:r>
              <a:rPr lang="nl-NL" sz="2200" dirty="0" smtClean="0">
                <a:solidFill>
                  <a:schemeClr val="accent3">
                    <a:lumMod val="50000"/>
                  </a:schemeClr>
                </a:solidFill>
              </a:rPr>
              <a:t>Als je belasting betaald moet je ook wat te zeggen hebben;</a:t>
            </a:r>
          </a:p>
          <a:p>
            <a:pPr marL="0" indent="0">
              <a:buNone/>
            </a:pPr>
            <a:endParaRPr lang="nl-NL" sz="2200" dirty="0" smtClean="0">
              <a:solidFill>
                <a:schemeClr val="accent3">
                  <a:lumMod val="50000"/>
                </a:schemeClr>
              </a:solidFill>
            </a:endParaRPr>
          </a:p>
          <a:p>
            <a:pPr marL="0" indent="0">
              <a:buNone/>
            </a:pPr>
            <a:r>
              <a:rPr lang="nl-NL" sz="2200" dirty="0" smtClean="0">
                <a:solidFill>
                  <a:schemeClr val="accent3">
                    <a:lumMod val="50000"/>
                  </a:schemeClr>
                </a:solidFill>
              </a:rPr>
              <a:t>Vanwege deze roep om vrijheden heet de stroming Liberalisme (Latijnse </a:t>
            </a:r>
            <a:r>
              <a:rPr lang="nl-NL" sz="2200" dirty="0" err="1" smtClean="0">
                <a:solidFill>
                  <a:schemeClr val="accent3">
                    <a:lumMod val="50000"/>
                  </a:schemeClr>
                </a:solidFill>
              </a:rPr>
              <a:t>liber</a:t>
            </a:r>
            <a:r>
              <a:rPr lang="nl-NL" sz="2200" dirty="0" smtClean="0">
                <a:solidFill>
                  <a:schemeClr val="accent3">
                    <a:lumMod val="50000"/>
                  </a:schemeClr>
                </a:solidFill>
              </a:rPr>
              <a:t> = vrij)</a:t>
            </a:r>
          </a:p>
          <a:p>
            <a:pPr marL="0" indent="0">
              <a:buNone/>
            </a:pPr>
            <a:endParaRPr lang="nl-NL" sz="2200" dirty="0" smtClean="0">
              <a:solidFill>
                <a:schemeClr val="accent3">
                  <a:lumMod val="50000"/>
                </a:schemeClr>
              </a:solidFill>
            </a:endParaRPr>
          </a:p>
          <a:p>
            <a:pPr marL="0" indent="0">
              <a:buNone/>
            </a:pPr>
            <a:r>
              <a:rPr lang="nl-NL" sz="2200" dirty="0" smtClean="0">
                <a:solidFill>
                  <a:schemeClr val="accent3">
                    <a:lumMod val="50000"/>
                  </a:schemeClr>
                </a:solidFill>
              </a:rPr>
              <a:t>De Restauratie duurde niet lang -&gt; 1830 vond er een nieuwe Revolutie plaats in Frankrijk en overal in Europa wilde men meer inspraak en vrijheid.</a:t>
            </a:r>
          </a:p>
        </p:txBody>
      </p:sp>
      <p:sp>
        <p:nvSpPr>
          <p:cNvPr id="5" name="Tijdelijke aanduiding voor inhoud 2"/>
          <p:cNvSpPr txBox="1">
            <a:spLocks/>
          </p:cNvSpPr>
          <p:nvPr/>
        </p:nvSpPr>
        <p:spPr>
          <a:xfrm>
            <a:off x="292577" y="2060848"/>
            <a:ext cx="2880320" cy="4525963"/>
          </a:xfrm>
          <a:prstGeom prst="rect">
            <a:avLst/>
          </a:prstGeom>
        </p:spPr>
        <p:txBody>
          <a:bodyPr vert="horz" lIns="91440" tIns="45720" rIns="91440" bIns="45720" rtlCol="0">
            <a:normAutofit/>
          </a:bodyPr>
          <a:lstStyle/>
          <a:p>
            <a:pPr marL="342900" indent="-342900">
              <a:spcBef>
                <a:spcPct val="20000"/>
              </a:spcBef>
              <a:buFont typeface="Arial" pitchFamily="34" charset="0"/>
              <a:buChar char="•"/>
              <a:defRPr/>
            </a:pPr>
            <a:r>
              <a:rPr lang="nl-NL" dirty="0" smtClean="0">
                <a:solidFill>
                  <a:schemeClr val="bg1"/>
                </a:solidFill>
              </a:rPr>
              <a:t>Welkom</a:t>
            </a:r>
          </a:p>
          <a:p>
            <a:pPr marL="342900" indent="-342900">
              <a:spcBef>
                <a:spcPct val="20000"/>
              </a:spcBef>
              <a:buFont typeface="Arial" pitchFamily="34" charset="0"/>
              <a:buChar char="•"/>
              <a:defRPr/>
            </a:pPr>
            <a:r>
              <a:rPr lang="nl-NL" dirty="0" smtClean="0">
                <a:solidFill>
                  <a:schemeClr val="bg1"/>
                </a:solidFill>
              </a:rPr>
              <a:t>Lesdoelen</a:t>
            </a:r>
          </a:p>
          <a:p>
            <a:pPr marL="342900" indent="-342900">
              <a:spcBef>
                <a:spcPct val="20000"/>
              </a:spcBef>
              <a:buFont typeface="Arial" pitchFamily="34" charset="0"/>
              <a:buChar char="•"/>
              <a:defRPr/>
            </a:pPr>
            <a:r>
              <a:rPr lang="nl-NL" dirty="0" smtClean="0">
                <a:solidFill>
                  <a:schemeClr val="bg1"/>
                </a:solidFill>
              </a:rPr>
              <a:t>Vorige les</a:t>
            </a:r>
            <a:endParaRPr lang="nl-NL" dirty="0">
              <a:solidFill>
                <a:schemeClr val="bg1"/>
              </a:solidFill>
            </a:endParaRPr>
          </a:p>
          <a:p>
            <a:pPr marL="342900" indent="-342900">
              <a:spcBef>
                <a:spcPct val="20000"/>
              </a:spcBef>
              <a:buFont typeface="Arial" pitchFamily="34" charset="0"/>
              <a:buChar char="•"/>
              <a:defRPr/>
            </a:pPr>
            <a:r>
              <a:rPr lang="nl-NL" dirty="0" smtClean="0">
                <a:solidFill>
                  <a:schemeClr val="bg1"/>
                </a:solidFill>
              </a:rPr>
              <a:t>Franse Revolutie</a:t>
            </a:r>
            <a:endParaRPr lang="nl-NL" dirty="0">
              <a:solidFill>
                <a:schemeClr val="bg1"/>
              </a:solidFill>
            </a:endParaRPr>
          </a:p>
          <a:p>
            <a:pPr marL="342900" indent="-342900">
              <a:spcBef>
                <a:spcPct val="20000"/>
              </a:spcBef>
              <a:buFont typeface="Arial" pitchFamily="34" charset="0"/>
              <a:buChar char="•"/>
              <a:defRPr/>
            </a:pPr>
            <a:r>
              <a:rPr lang="nl-NL" b="1" i="1" dirty="0" smtClean="0">
                <a:solidFill>
                  <a:schemeClr val="bg1"/>
                </a:solidFill>
              </a:rPr>
              <a:t>Conservatisme en Liberalisme</a:t>
            </a:r>
          </a:p>
          <a:p>
            <a:pPr marL="342900" indent="-342900">
              <a:spcBef>
                <a:spcPct val="20000"/>
              </a:spcBef>
              <a:buFont typeface="Arial" pitchFamily="34" charset="0"/>
              <a:buChar char="•"/>
              <a:defRPr/>
            </a:pPr>
            <a:r>
              <a:rPr lang="nl-NL" dirty="0" smtClean="0">
                <a:solidFill>
                  <a:schemeClr val="bg1"/>
                </a:solidFill>
              </a:rPr>
              <a:t>Herhaling</a:t>
            </a:r>
            <a:endParaRPr lang="nl-NL" dirty="0">
              <a:solidFill>
                <a:schemeClr val="bg1"/>
              </a:solidFill>
            </a:endParaRPr>
          </a:p>
          <a:p>
            <a:pPr marL="342900" indent="-342900">
              <a:spcBef>
                <a:spcPct val="20000"/>
              </a:spcBef>
              <a:buFont typeface="Arial" pitchFamily="34" charset="0"/>
              <a:buChar char="•"/>
              <a:defRPr/>
            </a:pPr>
            <a:r>
              <a:rPr lang="nl-NL" dirty="0" smtClean="0">
                <a:solidFill>
                  <a:schemeClr val="bg1"/>
                </a:solidFill>
              </a:rPr>
              <a:t>Afsluiting</a:t>
            </a:r>
            <a:endParaRPr lang="nl-NL" dirty="0">
              <a:solidFill>
                <a:schemeClr val="bg1"/>
              </a:solidFill>
            </a:endParaRPr>
          </a:p>
        </p:txBody>
      </p:sp>
      <p:sp>
        <p:nvSpPr>
          <p:cNvPr id="6" name="Actieknop: Film 5">
            <a:hlinkClick r:id="rId2" highlightClick="1"/>
          </p:cNvPr>
          <p:cNvSpPr/>
          <p:nvPr/>
        </p:nvSpPr>
        <p:spPr>
          <a:xfrm>
            <a:off x="1991544" y="5301208"/>
            <a:ext cx="1042416" cy="1042416"/>
          </a:xfrm>
          <a:prstGeom prst="actionButtonMovi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12141320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415480" y="260648"/>
            <a:ext cx="10972800" cy="1143000"/>
          </a:xfrm>
        </p:spPr>
        <p:txBody>
          <a:bodyPr/>
          <a:lstStyle/>
          <a:p>
            <a:r>
              <a:rPr lang="nl-NL" dirty="0" smtClean="0">
                <a:solidFill>
                  <a:schemeClr val="accent3">
                    <a:lumMod val="75000"/>
                  </a:schemeClr>
                </a:solidFill>
              </a:rPr>
              <a:t>Liberalisme in Nederland</a:t>
            </a:r>
            <a:endParaRPr lang="nl-NL" dirty="0">
              <a:solidFill>
                <a:schemeClr val="accent3">
                  <a:lumMod val="75000"/>
                </a:schemeClr>
              </a:solidFill>
            </a:endParaRPr>
          </a:p>
        </p:txBody>
      </p:sp>
      <p:sp>
        <p:nvSpPr>
          <p:cNvPr id="3" name="Tijdelijke aanduiding voor inhoud 2"/>
          <p:cNvSpPr>
            <a:spLocks noGrp="1"/>
          </p:cNvSpPr>
          <p:nvPr>
            <p:ph idx="1"/>
          </p:nvPr>
        </p:nvSpPr>
        <p:spPr>
          <a:xfrm>
            <a:off x="4151784" y="1628800"/>
            <a:ext cx="7488832" cy="4713387"/>
          </a:xfrm>
        </p:spPr>
        <p:txBody>
          <a:bodyPr>
            <a:normAutofit lnSpcReduction="10000"/>
          </a:bodyPr>
          <a:lstStyle/>
          <a:p>
            <a:pPr marL="0" indent="0">
              <a:buNone/>
            </a:pPr>
            <a:r>
              <a:rPr lang="nl-NL" sz="2200" b="1" dirty="0" smtClean="0">
                <a:solidFill>
                  <a:schemeClr val="accent3">
                    <a:lumMod val="50000"/>
                  </a:schemeClr>
                </a:solidFill>
              </a:rPr>
              <a:t>Willem I kwam in 1815 aan de macht, Nederland werd een koninkrijk.</a:t>
            </a:r>
          </a:p>
          <a:p>
            <a:pPr marL="0" indent="0">
              <a:buNone/>
            </a:pPr>
            <a:r>
              <a:rPr lang="nl-NL" sz="2200" b="1" dirty="0" smtClean="0">
                <a:solidFill>
                  <a:schemeClr val="accent3">
                    <a:lumMod val="50000"/>
                  </a:schemeClr>
                </a:solidFill>
              </a:rPr>
              <a:t>Willem II volgde zijn vader op in 1840</a:t>
            </a:r>
          </a:p>
          <a:p>
            <a:pPr marL="0" indent="0">
              <a:buNone/>
            </a:pPr>
            <a:r>
              <a:rPr lang="nl-NL" sz="2200" dirty="0" smtClean="0">
                <a:solidFill>
                  <a:schemeClr val="accent3">
                    <a:lumMod val="50000"/>
                  </a:schemeClr>
                </a:solidFill>
              </a:rPr>
              <a:t>Zag het gevaar van de Revoluties in.</a:t>
            </a:r>
          </a:p>
          <a:p>
            <a:pPr marL="0" indent="0">
              <a:buNone/>
            </a:pPr>
            <a:r>
              <a:rPr lang="nl-NL" sz="2200" dirty="0" smtClean="0">
                <a:solidFill>
                  <a:schemeClr val="accent3">
                    <a:lumMod val="50000"/>
                  </a:schemeClr>
                </a:solidFill>
              </a:rPr>
              <a:t>Tweede golf van Liberalisme kwam in 1848.</a:t>
            </a:r>
          </a:p>
          <a:p>
            <a:pPr marL="0" indent="0">
              <a:buNone/>
            </a:pPr>
            <a:r>
              <a:rPr lang="nl-NL" sz="2200" dirty="0" smtClean="0">
                <a:solidFill>
                  <a:schemeClr val="accent3">
                    <a:lumMod val="50000"/>
                  </a:schemeClr>
                </a:solidFill>
              </a:rPr>
              <a:t>Opnieuw in Frankrijk, zij kregen als eerst algemeen kiesrecht voor mannen.</a:t>
            </a:r>
          </a:p>
          <a:p>
            <a:pPr marL="0" indent="0">
              <a:buNone/>
            </a:pPr>
            <a:r>
              <a:rPr lang="nl-NL" sz="2200" dirty="0" smtClean="0">
                <a:solidFill>
                  <a:schemeClr val="accent3">
                    <a:lumMod val="50000"/>
                  </a:schemeClr>
                </a:solidFill>
              </a:rPr>
              <a:t>In 1848 schreef Rudolf Thorbecke een liberale</a:t>
            </a:r>
          </a:p>
          <a:p>
            <a:pPr marL="0" indent="0">
              <a:buNone/>
            </a:pPr>
            <a:r>
              <a:rPr lang="nl-NL" sz="2200" dirty="0" smtClean="0">
                <a:solidFill>
                  <a:schemeClr val="accent3">
                    <a:lumMod val="50000"/>
                  </a:schemeClr>
                </a:solidFill>
              </a:rPr>
              <a:t>grondwet.</a:t>
            </a:r>
          </a:p>
          <a:p>
            <a:pPr marL="0" indent="0">
              <a:buNone/>
            </a:pPr>
            <a:r>
              <a:rPr lang="nl-NL" sz="2200" b="1" dirty="0" smtClean="0">
                <a:solidFill>
                  <a:schemeClr val="accent3">
                    <a:lumMod val="50000"/>
                  </a:schemeClr>
                </a:solidFill>
              </a:rPr>
              <a:t>Hierin kwamen de volgende punten:</a:t>
            </a:r>
          </a:p>
          <a:p>
            <a:pPr marL="0" indent="0"/>
            <a:r>
              <a:rPr lang="nl-NL" sz="2200" dirty="0" smtClean="0">
                <a:solidFill>
                  <a:schemeClr val="accent3">
                    <a:lumMod val="50000"/>
                  </a:schemeClr>
                </a:solidFill>
              </a:rPr>
              <a:t>Ministeriële verantwoordelijkheid;</a:t>
            </a:r>
          </a:p>
          <a:p>
            <a:pPr marL="0" indent="0"/>
            <a:r>
              <a:rPr lang="nl-NL" sz="2200" dirty="0" smtClean="0">
                <a:solidFill>
                  <a:schemeClr val="accent3">
                    <a:lumMod val="50000"/>
                  </a:schemeClr>
                </a:solidFill>
              </a:rPr>
              <a:t>Vrijheid van onderwijs;</a:t>
            </a:r>
          </a:p>
          <a:p>
            <a:pPr marL="0" indent="0"/>
            <a:r>
              <a:rPr lang="nl-NL" sz="2200" dirty="0" smtClean="0">
                <a:solidFill>
                  <a:schemeClr val="accent3">
                    <a:lumMod val="50000"/>
                  </a:schemeClr>
                </a:solidFill>
              </a:rPr>
              <a:t>Vrijheid van vereniging en vergadering;</a:t>
            </a:r>
          </a:p>
        </p:txBody>
      </p:sp>
      <p:sp>
        <p:nvSpPr>
          <p:cNvPr id="5" name="Tijdelijke aanduiding voor inhoud 2"/>
          <p:cNvSpPr txBox="1">
            <a:spLocks/>
          </p:cNvSpPr>
          <p:nvPr/>
        </p:nvSpPr>
        <p:spPr>
          <a:xfrm>
            <a:off x="292577" y="2060848"/>
            <a:ext cx="2880320" cy="4525963"/>
          </a:xfrm>
          <a:prstGeom prst="rect">
            <a:avLst/>
          </a:prstGeom>
        </p:spPr>
        <p:txBody>
          <a:bodyPr vert="horz" lIns="91440" tIns="45720" rIns="91440" bIns="45720" rtlCol="0">
            <a:normAutofit/>
          </a:bodyPr>
          <a:lstStyle/>
          <a:p>
            <a:pPr marL="342900" indent="-342900">
              <a:spcBef>
                <a:spcPct val="20000"/>
              </a:spcBef>
              <a:buFont typeface="Arial" pitchFamily="34" charset="0"/>
              <a:buChar char="•"/>
              <a:defRPr/>
            </a:pPr>
            <a:r>
              <a:rPr lang="nl-NL" dirty="0" smtClean="0">
                <a:solidFill>
                  <a:schemeClr val="bg1"/>
                </a:solidFill>
              </a:rPr>
              <a:t>Welkom</a:t>
            </a:r>
          </a:p>
          <a:p>
            <a:pPr marL="342900" indent="-342900">
              <a:spcBef>
                <a:spcPct val="20000"/>
              </a:spcBef>
              <a:buFont typeface="Arial" pitchFamily="34" charset="0"/>
              <a:buChar char="•"/>
              <a:defRPr/>
            </a:pPr>
            <a:r>
              <a:rPr lang="nl-NL" dirty="0" smtClean="0">
                <a:solidFill>
                  <a:schemeClr val="bg1"/>
                </a:solidFill>
              </a:rPr>
              <a:t>Lesdoelen</a:t>
            </a:r>
          </a:p>
          <a:p>
            <a:pPr marL="342900" indent="-342900">
              <a:spcBef>
                <a:spcPct val="20000"/>
              </a:spcBef>
              <a:buFont typeface="Arial" pitchFamily="34" charset="0"/>
              <a:buChar char="•"/>
              <a:defRPr/>
            </a:pPr>
            <a:r>
              <a:rPr lang="nl-NL" dirty="0" smtClean="0">
                <a:solidFill>
                  <a:schemeClr val="bg1"/>
                </a:solidFill>
              </a:rPr>
              <a:t>Vorige les</a:t>
            </a:r>
            <a:endParaRPr lang="nl-NL" dirty="0">
              <a:solidFill>
                <a:schemeClr val="bg1"/>
              </a:solidFill>
            </a:endParaRPr>
          </a:p>
          <a:p>
            <a:pPr marL="342900" indent="-342900">
              <a:spcBef>
                <a:spcPct val="20000"/>
              </a:spcBef>
              <a:buFont typeface="Arial" pitchFamily="34" charset="0"/>
              <a:buChar char="•"/>
              <a:defRPr/>
            </a:pPr>
            <a:r>
              <a:rPr lang="nl-NL" dirty="0" smtClean="0">
                <a:solidFill>
                  <a:schemeClr val="bg1"/>
                </a:solidFill>
              </a:rPr>
              <a:t>Franse Revolutie</a:t>
            </a:r>
            <a:endParaRPr lang="nl-NL" dirty="0">
              <a:solidFill>
                <a:schemeClr val="bg1"/>
              </a:solidFill>
            </a:endParaRPr>
          </a:p>
          <a:p>
            <a:pPr marL="342900" indent="-342900">
              <a:spcBef>
                <a:spcPct val="20000"/>
              </a:spcBef>
              <a:buFont typeface="Arial" pitchFamily="34" charset="0"/>
              <a:buChar char="•"/>
              <a:defRPr/>
            </a:pPr>
            <a:r>
              <a:rPr lang="nl-NL" b="1" i="1" dirty="0" smtClean="0">
                <a:solidFill>
                  <a:schemeClr val="bg1"/>
                </a:solidFill>
              </a:rPr>
              <a:t>Conservatisme en Liberalisme</a:t>
            </a:r>
          </a:p>
          <a:p>
            <a:pPr marL="342900" indent="-342900">
              <a:spcBef>
                <a:spcPct val="20000"/>
              </a:spcBef>
              <a:buFont typeface="Arial" pitchFamily="34" charset="0"/>
              <a:buChar char="•"/>
              <a:defRPr/>
            </a:pPr>
            <a:r>
              <a:rPr lang="nl-NL" dirty="0" smtClean="0">
                <a:solidFill>
                  <a:schemeClr val="bg1"/>
                </a:solidFill>
              </a:rPr>
              <a:t>Herhaling</a:t>
            </a:r>
            <a:endParaRPr lang="nl-NL" dirty="0">
              <a:solidFill>
                <a:schemeClr val="bg1"/>
              </a:solidFill>
            </a:endParaRPr>
          </a:p>
          <a:p>
            <a:pPr marL="342900" indent="-342900">
              <a:spcBef>
                <a:spcPct val="20000"/>
              </a:spcBef>
              <a:buFont typeface="Arial" pitchFamily="34" charset="0"/>
              <a:buChar char="•"/>
              <a:defRPr/>
            </a:pPr>
            <a:r>
              <a:rPr lang="nl-NL" dirty="0" smtClean="0">
                <a:solidFill>
                  <a:schemeClr val="bg1"/>
                </a:solidFill>
              </a:rPr>
              <a:t>Afsluiting</a:t>
            </a:r>
            <a:endParaRPr lang="nl-NL" dirty="0">
              <a:solidFill>
                <a:schemeClr val="bg1"/>
              </a:solidFill>
            </a:endParaRPr>
          </a:p>
        </p:txBody>
      </p:sp>
      <p:pic>
        <p:nvPicPr>
          <p:cNvPr id="21506" name="Picture 2" descr="Portret door Jan Adam Kruseman in de vergaderzaal van de Eerste Kamer [1]"/>
          <p:cNvPicPr>
            <a:picLocks noChangeAspect="1" noChangeArrowheads="1"/>
          </p:cNvPicPr>
          <p:nvPr/>
        </p:nvPicPr>
        <p:blipFill>
          <a:blip r:embed="rId2" cstate="print"/>
          <a:srcRect/>
          <a:stretch>
            <a:fillRect/>
          </a:stretch>
        </p:blipFill>
        <p:spPr bwMode="auto">
          <a:xfrm>
            <a:off x="10272464" y="4192970"/>
            <a:ext cx="1800199" cy="2665030"/>
          </a:xfrm>
          <a:prstGeom prst="rect">
            <a:avLst/>
          </a:prstGeom>
          <a:noFill/>
        </p:spPr>
      </p:pic>
    </p:spTree>
    <p:extLst>
      <p:ext uri="{BB962C8B-B14F-4D97-AF65-F5344CB8AC3E}">
        <p14:creationId xmlns:p14="http://schemas.microsoft.com/office/powerpoint/2010/main" val="12141320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415480" y="260648"/>
            <a:ext cx="10972800" cy="1143000"/>
          </a:xfrm>
        </p:spPr>
        <p:txBody>
          <a:bodyPr/>
          <a:lstStyle/>
          <a:p>
            <a:r>
              <a:rPr lang="nl-NL" dirty="0" smtClean="0">
                <a:solidFill>
                  <a:schemeClr val="accent3">
                    <a:lumMod val="75000"/>
                  </a:schemeClr>
                </a:solidFill>
              </a:rPr>
              <a:t>Het Koninkrijk</a:t>
            </a:r>
            <a:endParaRPr lang="nl-NL" dirty="0">
              <a:solidFill>
                <a:schemeClr val="accent3">
                  <a:lumMod val="75000"/>
                </a:schemeClr>
              </a:solidFill>
            </a:endParaRPr>
          </a:p>
        </p:txBody>
      </p:sp>
      <p:sp>
        <p:nvSpPr>
          <p:cNvPr id="3" name="Tijdelijke aanduiding voor inhoud 2"/>
          <p:cNvSpPr>
            <a:spLocks noGrp="1"/>
          </p:cNvSpPr>
          <p:nvPr>
            <p:ph idx="1"/>
          </p:nvPr>
        </p:nvSpPr>
        <p:spPr>
          <a:xfrm>
            <a:off x="4151784" y="1628800"/>
            <a:ext cx="7488832" cy="4713387"/>
          </a:xfrm>
        </p:spPr>
        <p:txBody>
          <a:bodyPr>
            <a:normAutofit lnSpcReduction="10000"/>
          </a:bodyPr>
          <a:lstStyle/>
          <a:p>
            <a:pPr marL="0" indent="0">
              <a:buNone/>
            </a:pPr>
            <a:r>
              <a:rPr lang="nl-NL" sz="2200" b="1" dirty="0" smtClean="0">
                <a:solidFill>
                  <a:schemeClr val="accent3">
                    <a:lumMod val="50000"/>
                  </a:schemeClr>
                </a:solidFill>
              </a:rPr>
              <a:t>Voor 1848:</a:t>
            </a:r>
          </a:p>
          <a:p>
            <a:pPr marL="0" indent="0">
              <a:buNone/>
            </a:pPr>
            <a:r>
              <a:rPr lang="nl-NL" sz="2200" b="1" dirty="0" smtClean="0">
                <a:solidFill>
                  <a:schemeClr val="accent3">
                    <a:lumMod val="50000"/>
                  </a:schemeClr>
                </a:solidFill>
              </a:rPr>
              <a:t>Twee kamers.</a:t>
            </a:r>
          </a:p>
          <a:p>
            <a:pPr marL="0" indent="0"/>
            <a:r>
              <a:rPr lang="nl-NL" sz="2200" dirty="0" smtClean="0">
                <a:solidFill>
                  <a:schemeClr val="accent3">
                    <a:lumMod val="50000"/>
                  </a:schemeClr>
                </a:solidFill>
              </a:rPr>
              <a:t>Tweede kamer vertrapte verkiezingen door beperkte doelgroep. (Rijke mannen)</a:t>
            </a:r>
          </a:p>
          <a:p>
            <a:pPr marL="0" indent="0"/>
            <a:r>
              <a:rPr lang="nl-NL" sz="2200" dirty="0" smtClean="0">
                <a:solidFill>
                  <a:schemeClr val="accent3">
                    <a:lumMod val="50000"/>
                  </a:schemeClr>
                </a:solidFill>
              </a:rPr>
              <a:t>Eerste kamer verkozen door de Koning.</a:t>
            </a:r>
          </a:p>
          <a:p>
            <a:pPr marL="0" indent="0"/>
            <a:r>
              <a:rPr lang="nl-NL" sz="2200" dirty="0" smtClean="0">
                <a:solidFill>
                  <a:schemeClr val="accent3">
                    <a:lumMod val="50000"/>
                  </a:schemeClr>
                </a:solidFill>
              </a:rPr>
              <a:t>Koning kon parlement ontbinden.</a:t>
            </a:r>
          </a:p>
          <a:p>
            <a:pPr marL="0" indent="0">
              <a:buNone/>
            </a:pPr>
            <a:r>
              <a:rPr lang="nl-NL" sz="2200" b="1" dirty="0" smtClean="0">
                <a:solidFill>
                  <a:schemeClr val="accent3">
                    <a:lumMod val="50000"/>
                  </a:schemeClr>
                </a:solidFill>
              </a:rPr>
              <a:t>Na 1848:</a:t>
            </a:r>
          </a:p>
          <a:p>
            <a:pPr marL="0" indent="0">
              <a:buNone/>
            </a:pPr>
            <a:r>
              <a:rPr lang="nl-NL" sz="2200" b="1" dirty="0" smtClean="0">
                <a:solidFill>
                  <a:schemeClr val="accent3">
                    <a:lumMod val="50000"/>
                  </a:schemeClr>
                </a:solidFill>
              </a:rPr>
              <a:t>Twee kamers</a:t>
            </a:r>
          </a:p>
          <a:p>
            <a:pPr marL="0" indent="0"/>
            <a:r>
              <a:rPr lang="nl-NL" sz="2200" dirty="0" smtClean="0">
                <a:solidFill>
                  <a:schemeClr val="accent3">
                    <a:lumMod val="50000"/>
                  </a:schemeClr>
                </a:solidFill>
              </a:rPr>
              <a:t>Rechtstreekse verkiezing tweede kamer, provinciale staten en gemeenteraden (censuskiesrecht);</a:t>
            </a:r>
          </a:p>
          <a:p>
            <a:pPr marL="0" indent="0"/>
            <a:r>
              <a:rPr lang="nl-NL" sz="2200" dirty="0" smtClean="0">
                <a:solidFill>
                  <a:schemeClr val="accent3">
                    <a:lumMod val="50000"/>
                  </a:schemeClr>
                </a:solidFill>
              </a:rPr>
              <a:t>Eerste kamer via provinciale staten (alleen rijken);</a:t>
            </a:r>
          </a:p>
          <a:p>
            <a:pPr marL="0" indent="0"/>
            <a:r>
              <a:rPr lang="nl-NL" sz="2200" dirty="0" smtClean="0">
                <a:solidFill>
                  <a:schemeClr val="accent3">
                    <a:lumMod val="50000"/>
                  </a:schemeClr>
                </a:solidFill>
              </a:rPr>
              <a:t>Tweede kamer bepaalde of ministers moesten worden ontslagen in plaats van koning;</a:t>
            </a:r>
          </a:p>
        </p:txBody>
      </p:sp>
      <p:sp>
        <p:nvSpPr>
          <p:cNvPr id="5" name="Tijdelijke aanduiding voor inhoud 2"/>
          <p:cNvSpPr txBox="1">
            <a:spLocks/>
          </p:cNvSpPr>
          <p:nvPr/>
        </p:nvSpPr>
        <p:spPr>
          <a:xfrm>
            <a:off x="292577" y="2060848"/>
            <a:ext cx="2880320" cy="4525963"/>
          </a:xfrm>
          <a:prstGeom prst="rect">
            <a:avLst/>
          </a:prstGeom>
        </p:spPr>
        <p:txBody>
          <a:bodyPr vert="horz" lIns="91440" tIns="45720" rIns="91440" bIns="45720" rtlCol="0">
            <a:normAutofit/>
          </a:bodyPr>
          <a:lstStyle/>
          <a:p>
            <a:pPr marL="342900" indent="-342900">
              <a:spcBef>
                <a:spcPct val="20000"/>
              </a:spcBef>
              <a:buFont typeface="Arial" pitchFamily="34" charset="0"/>
              <a:buChar char="•"/>
              <a:defRPr/>
            </a:pPr>
            <a:r>
              <a:rPr lang="nl-NL" dirty="0" smtClean="0">
                <a:solidFill>
                  <a:schemeClr val="bg1"/>
                </a:solidFill>
              </a:rPr>
              <a:t>Welkom</a:t>
            </a:r>
          </a:p>
          <a:p>
            <a:pPr marL="342900" indent="-342900">
              <a:spcBef>
                <a:spcPct val="20000"/>
              </a:spcBef>
              <a:buFont typeface="Arial" pitchFamily="34" charset="0"/>
              <a:buChar char="•"/>
              <a:defRPr/>
            </a:pPr>
            <a:r>
              <a:rPr lang="nl-NL" dirty="0" smtClean="0">
                <a:solidFill>
                  <a:schemeClr val="bg1"/>
                </a:solidFill>
              </a:rPr>
              <a:t>Lesdoelen</a:t>
            </a:r>
          </a:p>
          <a:p>
            <a:pPr marL="342900" indent="-342900">
              <a:spcBef>
                <a:spcPct val="20000"/>
              </a:spcBef>
              <a:buFont typeface="Arial" pitchFamily="34" charset="0"/>
              <a:buChar char="•"/>
              <a:defRPr/>
            </a:pPr>
            <a:r>
              <a:rPr lang="nl-NL" dirty="0" smtClean="0">
                <a:solidFill>
                  <a:schemeClr val="bg1"/>
                </a:solidFill>
              </a:rPr>
              <a:t>Vorige les</a:t>
            </a:r>
            <a:endParaRPr lang="nl-NL" dirty="0">
              <a:solidFill>
                <a:schemeClr val="bg1"/>
              </a:solidFill>
            </a:endParaRPr>
          </a:p>
          <a:p>
            <a:pPr marL="342900" indent="-342900">
              <a:spcBef>
                <a:spcPct val="20000"/>
              </a:spcBef>
              <a:buFont typeface="Arial" pitchFamily="34" charset="0"/>
              <a:buChar char="•"/>
              <a:defRPr/>
            </a:pPr>
            <a:r>
              <a:rPr lang="nl-NL" dirty="0" smtClean="0">
                <a:solidFill>
                  <a:schemeClr val="bg1"/>
                </a:solidFill>
              </a:rPr>
              <a:t>Franse Revolutie</a:t>
            </a:r>
            <a:endParaRPr lang="nl-NL" dirty="0">
              <a:solidFill>
                <a:schemeClr val="bg1"/>
              </a:solidFill>
            </a:endParaRPr>
          </a:p>
          <a:p>
            <a:pPr marL="342900" indent="-342900">
              <a:spcBef>
                <a:spcPct val="20000"/>
              </a:spcBef>
              <a:buFont typeface="Arial" pitchFamily="34" charset="0"/>
              <a:buChar char="•"/>
              <a:defRPr/>
            </a:pPr>
            <a:r>
              <a:rPr lang="nl-NL" b="1" i="1" dirty="0" smtClean="0">
                <a:solidFill>
                  <a:schemeClr val="bg1"/>
                </a:solidFill>
              </a:rPr>
              <a:t>Conservatisme en Liberalisme</a:t>
            </a:r>
          </a:p>
          <a:p>
            <a:pPr marL="342900" indent="-342900">
              <a:spcBef>
                <a:spcPct val="20000"/>
              </a:spcBef>
              <a:buFont typeface="Arial" pitchFamily="34" charset="0"/>
              <a:buChar char="•"/>
              <a:defRPr/>
            </a:pPr>
            <a:r>
              <a:rPr lang="nl-NL" dirty="0" smtClean="0">
                <a:solidFill>
                  <a:schemeClr val="bg1"/>
                </a:solidFill>
              </a:rPr>
              <a:t>Herhaling</a:t>
            </a:r>
            <a:endParaRPr lang="nl-NL" dirty="0">
              <a:solidFill>
                <a:schemeClr val="bg1"/>
              </a:solidFill>
            </a:endParaRPr>
          </a:p>
          <a:p>
            <a:pPr marL="342900" indent="-342900">
              <a:spcBef>
                <a:spcPct val="20000"/>
              </a:spcBef>
              <a:buFont typeface="Arial" pitchFamily="34" charset="0"/>
              <a:buChar char="•"/>
              <a:defRPr/>
            </a:pPr>
            <a:r>
              <a:rPr lang="nl-NL" dirty="0" smtClean="0">
                <a:solidFill>
                  <a:schemeClr val="bg1"/>
                </a:solidFill>
              </a:rPr>
              <a:t>Afsluiting</a:t>
            </a:r>
            <a:endParaRPr lang="nl-NL" dirty="0">
              <a:solidFill>
                <a:schemeClr val="bg1"/>
              </a:solidFill>
            </a:endParaRPr>
          </a:p>
        </p:txBody>
      </p:sp>
      <p:pic>
        <p:nvPicPr>
          <p:cNvPr id="23554" name="Picture 2"/>
          <p:cNvPicPr>
            <a:picLocks noChangeAspect="1" noChangeArrowheads="1"/>
          </p:cNvPicPr>
          <p:nvPr/>
        </p:nvPicPr>
        <p:blipFill>
          <a:blip r:embed="rId2" cstate="print"/>
          <a:srcRect/>
          <a:stretch>
            <a:fillRect/>
          </a:stretch>
        </p:blipFill>
        <p:spPr bwMode="auto">
          <a:xfrm>
            <a:off x="4079776" y="116632"/>
            <a:ext cx="4896544" cy="6623689"/>
          </a:xfrm>
          <a:prstGeom prst="rect">
            <a:avLst/>
          </a:prstGeom>
          <a:noFill/>
          <a:ln w="9525">
            <a:noFill/>
            <a:miter lim="800000"/>
            <a:headEnd/>
            <a:tailEnd/>
          </a:ln>
        </p:spPr>
      </p:pic>
    </p:spTree>
    <p:extLst>
      <p:ext uri="{BB962C8B-B14F-4D97-AF65-F5344CB8AC3E}">
        <p14:creationId xmlns:p14="http://schemas.microsoft.com/office/powerpoint/2010/main" val="1214132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3554"/>
                                        </p:tgtEl>
                                        <p:attrNameLst>
                                          <p:attrName>style.visibility</p:attrName>
                                        </p:attrNameLst>
                                      </p:cBhvr>
                                      <p:to>
                                        <p:strVal val="visible"/>
                                      </p:to>
                                    </p:set>
                                    <p:animEffect transition="in" filter="fade">
                                      <p:cBhvr>
                                        <p:cTn id="7" dur="2000"/>
                                        <p:tgtEl>
                                          <p:spTgt spid="235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chemeClr val="accent3">
                    <a:lumMod val="75000"/>
                  </a:schemeClr>
                </a:solidFill>
              </a:rPr>
              <a:t>Herhaling</a:t>
            </a:r>
            <a:endParaRPr lang="nl-NL" dirty="0">
              <a:solidFill>
                <a:schemeClr val="accent3">
                  <a:lumMod val="75000"/>
                </a:schemeClr>
              </a:solidFill>
            </a:endParaRPr>
          </a:p>
        </p:txBody>
      </p:sp>
      <p:sp>
        <p:nvSpPr>
          <p:cNvPr id="5" name="Tijdelijke aanduiding voor inhoud 2"/>
          <p:cNvSpPr txBox="1">
            <a:spLocks/>
          </p:cNvSpPr>
          <p:nvPr/>
        </p:nvSpPr>
        <p:spPr>
          <a:xfrm>
            <a:off x="292577" y="2060848"/>
            <a:ext cx="2880320" cy="4525963"/>
          </a:xfrm>
          <a:prstGeom prst="rect">
            <a:avLst/>
          </a:prstGeom>
        </p:spPr>
        <p:txBody>
          <a:bodyPr vert="horz" lIns="91440" tIns="45720" rIns="91440" bIns="45720" rtlCol="0">
            <a:normAutofit/>
          </a:bodyPr>
          <a:lstStyle/>
          <a:p>
            <a:pPr marL="342900" indent="-342900">
              <a:spcBef>
                <a:spcPct val="20000"/>
              </a:spcBef>
              <a:buFont typeface="Arial" pitchFamily="34" charset="0"/>
              <a:buChar char="•"/>
              <a:defRPr/>
            </a:pPr>
            <a:r>
              <a:rPr lang="nl-NL" dirty="0" smtClean="0">
                <a:solidFill>
                  <a:schemeClr val="bg1"/>
                </a:solidFill>
              </a:rPr>
              <a:t>Welkom</a:t>
            </a:r>
          </a:p>
          <a:p>
            <a:pPr marL="342900" indent="-342900">
              <a:spcBef>
                <a:spcPct val="20000"/>
              </a:spcBef>
              <a:buFont typeface="Arial" pitchFamily="34" charset="0"/>
              <a:buChar char="•"/>
              <a:defRPr/>
            </a:pPr>
            <a:r>
              <a:rPr lang="nl-NL" dirty="0" smtClean="0">
                <a:solidFill>
                  <a:schemeClr val="bg1"/>
                </a:solidFill>
              </a:rPr>
              <a:t>Lesdoelen</a:t>
            </a:r>
          </a:p>
          <a:p>
            <a:pPr marL="342900" indent="-342900">
              <a:spcBef>
                <a:spcPct val="20000"/>
              </a:spcBef>
              <a:buFont typeface="Arial" pitchFamily="34" charset="0"/>
              <a:buChar char="•"/>
              <a:defRPr/>
            </a:pPr>
            <a:r>
              <a:rPr lang="nl-NL" dirty="0" smtClean="0">
                <a:solidFill>
                  <a:schemeClr val="bg1"/>
                </a:solidFill>
              </a:rPr>
              <a:t>Vorige les</a:t>
            </a:r>
            <a:endParaRPr lang="nl-NL" dirty="0">
              <a:solidFill>
                <a:schemeClr val="bg1"/>
              </a:solidFill>
            </a:endParaRPr>
          </a:p>
          <a:p>
            <a:pPr marL="342900" indent="-342900">
              <a:spcBef>
                <a:spcPct val="20000"/>
              </a:spcBef>
              <a:buFont typeface="Arial" pitchFamily="34" charset="0"/>
              <a:buChar char="•"/>
              <a:defRPr/>
            </a:pPr>
            <a:r>
              <a:rPr lang="nl-NL" dirty="0" smtClean="0">
                <a:solidFill>
                  <a:schemeClr val="bg1"/>
                </a:solidFill>
              </a:rPr>
              <a:t>Franse Revolutie</a:t>
            </a:r>
            <a:endParaRPr lang="nl-NL" dirty="0">
              <a:solidFill>
                <a:schemeClr val="bg1"/>
              </a:solidFill>
            </a:endParaRPr>
          </a:p>
          <a:p>
            <a:pPr marL="342900" indent="-342900">
              <a:spcBef>
                <a:spcPct val="20000"/>
              </a:spcBef>
              <a:buFont typeface="Arial" pitchFamily="34" charset="0"/>
              <a:buChar char="•"/>
              <a:defRPr/>
            </a:pPr>
            <a:r>
              <a:rPr lang="nl-NL" dirty="0" smtClean="0">
                <a:solidFill>
                  <a:schemeClr val="bg1"/>
                </a:solidFill>
              </a:rPr>
              <a:t>Conservatisme en Liberalisme</a:t>
            </a:r>
            <a:endParaRPr lang="nl-NL" dirty="0">
              <a:solidFill>
                <a:schemeClr val="bg1"/>
              </a:solidFill>
            </a:endParaRPr>
          </a:p>
          <a:p>
            <a:pPr marL="342900" indent="-342900">
              <a:spcBef>
                <a:spcPct val="20000"/>
              </a:spcBef>
              <a:buFont typeface="Arial" pitchFamily="34" charset="0"/>
              <a:buChar char="•"/>
              <a:defRPr/>
            </a:pPr>
            <a:r>
              <a:rPr lang="nl-NL" b="1" i="1" dirty="0" smtClean="0">
                <a:solidFill>
                  <a:schemeClr val="bg1"/>
                </a:solidFill>
              </a:rPr>
              <a:t>Herhaling</a:t>
            </a:r>
            <a:endParaRPr lang="nl-NL" b="1" i="1" dirty="0">
              <a:solidFill>
                <a:schemeClr val="bg1"/>
              </a:solidFill>
            </a:endParaRPr>
          </a:p>
          <a:p>
            <a:pPr marL="342900" indent="-342900">
              <a:spcBef>
                <a:spcPct val="20000"/>
              </a:spcBef>
              <a:buFont typeface="Arial" pitchFamily="34" charset="0"/>
              <a:buChar char="•"/>
              <a:defRPr/>
            </a:pPr>
            <a:r>
              <a:rPr lang="nl-NL" dirty="0" smtClean="0">
                <a:solidFill>
                  <a:schemeClr val="bg1"/>
                </a:solidFill>
              </a:rPr>
              <a:t>Afsluiting</a:t>
            </a:r>
            <a:endParaRPr lang="nl-NL" dirty="0">
              <a:solidFill>
                <a:schemeClr val="bg1"/>
              </a:solidFill>
            </a:endParaRPr>
          </a:p>
        </p:txBody>
      </p:sp>
      <p:sp>
        <p:nvSpPr>
          <p:cNvPr id="6" name="Tijdelijke aanduiding voor inhoud 2"/>
          <p:cNvSpPr txBox="1">
            <a:spLocks/>
          </p:cNvSpPr>
          <p:nvPr/>
        </p:nvSpPr>
        <p:spPr>
          <a:xfrm>
            <a:off x="3863752" y="1556792"/>
            <a:ext cx="8208912" cy="4569373"/>
          </a:xfrm>
          <a:prstGeom prst="rect">
            <a:avLst/>
          </a:prstGeom>
        </p:spPr>
        <p:txBody>
          <a:bodyPr vert="horz" lIns="91440" tIns="45720" rIns="91440" bIns="45720" rtlCol="0">
            <a:normAutofit fontScale="700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nl-NL" sz="3200" b="1" i="0" u="none" strike="noStrike" kern="1200" cap="none" spc="0" normalizeH="0" baseline="0" noProof="0" smtClean="0">
                <a:ln>
                  <a:noFill/>
                </a:ln>
                <a:solidFill>
                  <a:schemeClr val="accent3">
                    <a:lumMod val="50000"/>
                  </a:schemeClr>
                </a:solidFill>
                <a:effectLst/>
                <a:uLnTx/>
                <a:uFillTx/>
                <a:latin typeface="+mn-lt"/>
                <a:ea typeface="+mn-ea"/>
                <a:cs typeface="+mn-cs"/>
              </a:rPr>
              <a:t>Aan het eind van de les kunnen jullie uitleggen:</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nl-NL" sz="3200" b="0" i="0" u="none" strike="noStrike" kern="1200" cap="none" spc="0" normalizeH="0" baseline="0" noProof="0" smtClean="0">
                <a:ln>
                  <a:noFill/>
                </a:ln>
                <a:solidFill>
                  <a:schemeClr val="accent3">
                    <a:lumMod val="50000"/>
                  </a:schemeClr>
                </a:solidFill>
                <a:effectLst/>
                <a:uLnTx/>
                <a:uFillTx/>
                <a:latin typeface="+mn-lt"/>
                <a:ea typeface="+mn-ea"/>
                <a:cs typeface="+mn-cs"/>
              </a:rPr>
              <a:t>Wat Conservatisme is;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nl-NL" sz="3200" b="0" i="0" u="none" strike="noStrike" kern="1200" cap="none" spc="0" normalizeH="0" baseline="0" noProof="0" smtClean="0">
                <a:ln>
                  <a:noFill/>
                </a:ln>
                <a:solidFill>
                  <a:schemeClr val="accent3">
                    <a:lumMod val="50000"/>
                  </a:schemeClr>
                </a:solidFill>
                <a:effectLst/>
                <a:uLnTx/>
                <a:uFillTx/>
                <a:latin typeface="+mn-lt"/>
                <a:ea typeface="+mn-ea"/>
                <a:cs typeface="+mn-cs"/>
              </a:rPr>
              <a:t>Wat liberalisme is;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nl-NL" sz="3200" b="0" i="0" u="none" strike="noStrike" kern="1200" cap="none" spc="0" normalizeH="0" baseline="0" noProof="0" smtClean="0">
                <a:ln>
                  <a:noFill/>
                </a:ln>
                <a:solidFill>
                  <a:schemeClr val="accent3">
                    <a:lumMod val="50000"/>
                  </a:schemeClr>
                </a:solidFill>
                <a:effectLst/>
                <a:uLnTx/>
                <a:uFillTx/>
                <a:latin typeface="+mn-lt"/>
                <a:ea typeface="+mn-ea"/>
                <a:cs typeface="+mn-cs"/>
              </a:rPr>
              <a:t>Hoe deze twee effect hadden op Het Koninkrijk der Nederlanden;</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nl-NL" sz="3200" b="0" i="0" u="none" strike="noStrike" kern="1200" cap="none" spc="0" normalizeH="0" baseline="0" noProof="0" smtClean="0">
                <a:ln>
                  <a:noFill/>
                </a:ln>
                <a:solidFill>
                  <a:schemeClr val="accent3">
                    <a:lumMod val="50000"/>
                  </a:schemeClr>
                </a:solidFill>
                <a:effectLst/>
                <a:uLnTx/>
                <a:uFillTx/>
                <a:latin typeface="+mn-lt"/>
                <a:ea typeface="+mn-ea"/>
                <a:cs typeface="+mn-cs"/>
              </a:rPr>
              <a:t>Wat de Franse Revolutie te maken heeft met conservatisme en libralisme;</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nl-NL" sz="3200" b="0" i="0" u="none" strike="noStrike" kern="1200" cap="none" spc="0" normalizeH="0" baseline="0" noProof="0" smtClean="0">
              <a:ln>
                <a:noFill/>
              </a:ln>
              <a:solidFill>
                <a:schemeClr val="accent3">
                  <a:lumMod val="50000"/>
                </a:schemeClr>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nl-NL" sz="3200" b="1" i="0" u="none" strike="noStrike" kern="1200" cap="none" spc="0" normalizeH="0" baseline="0" noProof="0" smtClean="0">
                <a:ln>
                  <a:noFill/>
                </a:ln>
                <a:solidFill>
                  <a:schemeClr val="accent3">
                    <a:lumMod val="50000"/>
                  </a:schemeClr>
                </a:solidFill>
                <a:effectLst/>
                <a:uLnTx/>
                <a:uFillTx/>
                <a:latin typeface="+mn-lt"/>
                <a:ea typeface="+mn-ea"/>
                <a:cs typeface="+mn-cs"/>
              </a:rPr>
              <a:t>KA:</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nl-NL" sz="3200" b="0" i="0" u="none" strike="noStrike" kern="1200" cap="none" spc="0" normalizeH="0" baseline="0" noProof="0" smtClean="0">
              <a:ln>
                <a:noFill/>
              </a:ln>
              <a:solidFill>
                <a:schemeClr val="accent3">
                  <a:lumMod val="50000"/>
                </a:schemeClr>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nl-NL" sz="3200" b="0" i="0" u="none" strike="noStrike" kern="1200" cap="none" spc="0" normalizeH="0" baseline="0" noProof="0" smtClean="0">
                <a:ln>
                  <a:noFill/>
                </a:ln>
                <a:solidFill>
                  <a:schemeClr val="accent3">
                    <a:lumMod val="50000"/>
                  </a:schemeClr>
                </a:solidFill>
                <a:effectLst/>
                <a:uLnTx/>
                <a:uFillTx/>
                <a:latin typeface="+mn-lt"/>
                <a:ea typeface="+mn-ea"/>
                <a:cs typeface="+mn-cs"/>
              </a:rPr>
              <a:t>32. de opkomst van politiek-maatschappelijke stromingen: liberalisme, nationalisme, socialisme, confessionalisme en feminisme.</a:t>
            </a:r>
            <a:endParaRPr kumimoji="0" lang="nl-NL" sz="3200" b="0" i="0" u="none" strike="noStrike" kern="1200" cap="none" spc="0" normalizeH="0" baseline="0" noProof="0" dirty="0" smtClean="0">
              <a:ln>
                <a:noFill/>
              </a:ln>
              <a:solidFill>
                <a:schemeClr val="accent3">
                  <a:lumMod val="50000"/>
                </a:schemeClr>
              </a:solidFill>
              <a:effectLst/>
              <a:uLnTx/>
              <a:uFillTx/>
              <a:latin typeface="+mn-lt"/>
              <a:ea typeface="+mn-ea"/>
              <a:cs typeface="+mn-cs"/>
            </a:endParaRPr>
          </a:p>
        </p:txBody>
      </p:sp>
    </p:spTree>
    <p:extLst>
      <p:ext uri="{BB962C8B-B14F-4D97-AF65-F5344CB8AC3E}">
        <p14:creationId xmlns:p14="http://schemas.microsoft.com/office/powerpoint/2010/main" val="66298877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621</TotalTime>
  <Words>697</Words>
  <Application>Microsoft Office PowerPoint</Application>
  <PresentationFormat>Breedbeeld</PresentationFormat>
  <Paragraphs>148</Paragraphs>
  <Slides>10</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10</vt:i4>
      </vt:variant>
    </vt:vector>
  </HeadingPairs>
  <TitlesOfParts>
    <vt:vector size="13" baseType="lpstr">
      <vt:lpstr>Arial</vt:lpstr>
      <vt:lpstr>Calibri</vt:lpstr>
      <vt:lpstr>Office-thema</vt:lpstr>
      <vt:lpstr>Conservatisme en Liberalisme</vt:lpstr>
      <vt:lpstr>Lesdoelen</vt:lpstr>
      <vt:lpstr>Vorige Les</vt:lpstr>
      <vt:lpstr>De Franse Revolutie</vt:lpstr>
      <vt:lpstr>Conservatisme</vt:lpstr>
      <vt:lpstr>Liberalisme</vt:lpstr>
      <vt:lpstr>Liberalisme in Nederland</vt:lpstr>
      <vt:lpstr>Het Koninkrijk</vt:lpstr>
      <vt:lpstr>Herhaling</vt:lpstr>
      <vt:lpstr>Afsluiting</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century of great change</dc:title>
  <dc:creator>Monique</dc:creator>
  <cp:lastModifiedBy>Paul de Haan</cp:lastModifiedBy>
  <cp:revision>81</cp:revision>
  <dcterms:created xsi:type="dcterms:W3CDTF">2016-08-23T07:40:09Z</dcterms:created>
  <dcterms:modified xsi:type="dcterms:W3CDTF">2019-08-05T09:56:50Z</dcterms:modified>
</cp:coreProperties>
</file>